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27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8.xml.rels" ContentType="application/vnd.openxmlformats-package.relationships+xml"/>
  <Override PartName="/ppt/notesSlides/notesSlide27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_rels/presentation.xml.rels" ContentType="application/vnd.openxmlformats-package.relationships+xml"/>
  <Override PartName="/ppt/media/image74.png" ContentType="image/png"/>
  <Override PartName="/ppt/media/image75.jpeg" ContentType="image/jpeg"/>
  <Override PartName="/ppt/media/image73.png" ContentType="image/png"/>
  <Override PartName="/ppt/media/image72.png" ContentType="image/png"/>
  <Override PartName="/ppt/media/image71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5.png" ContentType="image/png"/>
  <Override PartName="/ppt/media/image50.png" ContentType="image/png"/>
  <Override PartName="/ppt/media/image49.png" ContentType="image/png"/>
  <Override PartName="/ppt/media/image47.png" ContentType="image/png"/>
  <Override PartName="/ppt/media/image19.png" ContentType="image/png"/>
  <Override PartName="/ppt/media/image18.png" ContentType="image/png"/>
  <Override PartName="/ppt/media/image53.png" ContentType="image/png"/>
  <Override PartName="/ppt/media/image17.jpeg" ContentType="image/jpeg"/>
  <Override PartName="/ppt/media/image15.png" ContentType="image/png"/>
  <Override PartName="/ppt/media/image20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16.png" ContentType="image/png"/>
  <Override PartName="/ppt/media/image3.jpeg" ContentType="image/jpeg"/>
  <Override PartName="/ppt/media/image28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48.png" ContentType="image/png"/>
  <Override PartName="/ppt/media/image5.jpeg" ContentType="image/jpeg"/>
  <Override PartName="/ppt/media/image58.png" ContentType="image/png"/>
  <Override PartName="/ppt/media/image8.png" ContentType="image/png"/>
  <Override PartName="/ppt/media/image70.jpeg" ContentType="image/jpeg"/>
  <Override PartName="/ppt/media/image14.jpeg" ContentType="image/jpeg"/>
  <Override PartName="/ppt/media/image23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69.png" ContentType="image/png"/>
  <Override PartName="/ppt/media/image10.png" ContentType="image/png"/>
  <Override PartName="/ppt/media/image25.png" ContentType="image/png"/>
  <Override PartName="/ppt/media/image26.png" ContentType="image/png"/>
  <Override PartName="/ppt/media/image41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27.wmf" ContentType="image/x-wmf"/>
  <Override PartName="/ppt/media/image38.png" ContentType="image/png"/>
  <Override PartName="/ppt/media/image40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71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7668D57-0F5C-4BB3-B63A-97A37AA8C3C0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hyperlink" Target="http://www.tasnimnews.com/" TargetMode="External"/><Relationship Id="rId2" Type="http://schemas.openxmlformats.org/officeDocument/2006/relationships/slide" Target="../slides/slide5.xml"/><Relationship Id="rId3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hyperlink" Target="http://www.tasnimnews.com/" TargetMode="External"/><Relationship Id="rId2" Type="http://schemas.openxmlformats.org/officeDocument/2006/relationships/slide" Target="../slides/slide6.xml"/><Relationship Id="rId3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 algn="r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در واقع این سری از نسل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Cortex M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ساده ترین و راحترین پردازشگر برای شروع و یادگیری است .در واقع هسته های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32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بیتی توان بسیار بیشتری مصرف می­کنند و همچنین حافظه ی بیشتری را ساپورت میکنند و کارایی نیز به مراتب بیشتر است ولی در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M0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به دلیل هسته 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16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بیتی توان مصرفی پایین تر وهزینه ی آن نیز کمتر است لذا با توجه به نیاز پروژه میتوان میکروی با کارآیی بالا را انتخاب کرد 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6593358-0952-410A-817B-8F328847E40F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CAD0CD7-5B5A-485B-9F8C-67A4B269D02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 algn="r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این بورد یک پلت فرم توسعه یافته ی فوق العاده کم هزینه برای میکروهای 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MCU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Kinetis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سری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ساخته شده بر مبنای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ARM® Cortex®-M0+ processor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از شرکت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Freescale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که اکنون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NXP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مالک آن است میباشد .درواقع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kinetis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اولین سری چیپ های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Freescale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از نوع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ARM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است که قابل رقابت با چیپ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Atmel M0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+ میباشد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4C3A2B5-6347-4717-9DDE-F4A242CAB08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 algn="r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این بورد یک پلت فرم توسعه یافته ی فوق العاده کم هزینه برای میکروهای 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MCU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)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Kinetis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سری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L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ساخته شده بر مبنای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ARM® Cortex®-M0+ processor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از شرکت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Freescale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که اکنون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NXP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مالک آن است میباشد .درواقع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kinetis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اولین سری چیپ های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Freescale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از نوع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ARM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است که قابل رقابت با چیپ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Atmel M0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+ میباشد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7BD61489-CE90-4B4F-B733-5E69EF2DD51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4D0ABA4-E975-4CB6-82A3-046BE7BBB88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BEF234C-3B6B-44A7-ACF5-ADD06CE112D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57FDEE6-3FF3-4FE5-ABEC-9C66CC97823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FA45F0E-4F62-4E38-8BB2-C984A90D664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8866608-E2AA-4A83-838A-3491FD163AC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F97C785-72CB-4BE7-A76D-C997F58A284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3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BED8C42-E671-46F0-9C9E-3A86185EEF8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305C90D4-BC04-4FE5-ADB2-29722E2D2D5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1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Wipe transitions with pictures and captions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(Basic)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reproduce the picture effects on this slide, do the following: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Home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tab, in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Slides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group, click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Layout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and then click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Blank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Insert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tab, in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group, click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Picture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Insert Picture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dialog box, select a picture and then 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Insert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Select the picture.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Under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Picture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Tools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on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Format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tab, 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Size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group, click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Size and Position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dialog box launcher. 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Format Picture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dialog box, resize or crop the image so that the height is set to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4”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and the width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is set to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10”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 To crop the picture, 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Crop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in the left pane, and in the right pane, under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Crop position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enter values into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Height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Width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Left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and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Top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boxes. To resize the picture, 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Size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in the left pane, and in the right pane, under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Size and rotate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enter values into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Height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and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Width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boxes.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Also in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Format Picture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dialog box, click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Shadow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in the left pane, in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Shadow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pane, click the button next to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Presets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and then under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Inner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click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Inside Top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Also in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Format Picture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dialog box, click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Glow and Soft Edges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in the left pane, in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Glow and Soft Edges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pane, under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Glow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do the following: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Click the button next to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Color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More Colors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and then 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Colors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dialog box, on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Custom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tab, enter values for Red: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157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Green: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177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and Blue: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91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Size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box, enter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8 pt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Transparency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box, enter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60%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To reproduce the text effects on this slide, do the following: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On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Insert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tab, 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Text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group, 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Text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Box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and then on the slide drag to draw your text box.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Enter text in the text box, and then select the text. On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Home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tab, 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Font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group, do the following: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Font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list, select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Calibri.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Font Size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list, select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24 pt.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Click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Font Color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and then under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Theme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Colors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White, Background 1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(first row).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Italic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Position the text box below the picture.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To reproduce the transition effects on this slide, do the following: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On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Transitions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tab, 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Transition to This Slide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group, 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More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and then 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Wipe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Also on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Transitions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tab, 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Transition to This Slide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Effect Options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and then 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From Right.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Also on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Transitions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tab, 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Timing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group, do the following: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85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Duration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box, enter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2.00 seconds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85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Clear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On Mouse Click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box.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6285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Select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After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and then 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After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box enter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3.00 seconds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To reproduce the second, third, and fourth slides, do the following: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Slides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pane, select the slide. On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Home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tab, in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Slides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group, click the arrow below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New Slide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and then click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Duplicate Selected Slides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 Repeat this process until there are three slides.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On the slide, select the picture. Under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Picture Tools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on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Format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tab, in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Adjust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group, click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Change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Picture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Insert Picture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dialog box, select a picture and then 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Insert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Slides pane, select the third slide. 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+mj-lt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On the slide, select the picture. Under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Picture Tools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on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Format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tab, in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Adjust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group, click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Change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Picture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 the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Insert Picture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dialog box, select a picture and then click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Insert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To reproduce the background on this slide, do the following: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1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On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Design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tab, in the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Background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group, click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Background Styles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, and then click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Style 12 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(third row).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(Note: Selecting this background changes the colors on the slide.)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D6981BCC-8B92-4EB6-A494-1ED2A1B0D16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algn="r" rtl="1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http://capitalnewsdesk.com/wp-content/uploads/2015/06/internet-era-infographic-702x336.jpg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 rtl="1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2121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هیش از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25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وسیله مختلف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در جها از طريق خدمات مرتنی هر اينترنت اشیاء هه اينترنت يا ديار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 rtl="1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بررسی‌های سیسکو نشان می‌دهد که تا سال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۲۰۲۰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بالغ بر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۵۰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شی متصل به اینترنت خواهیم داشت.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به گزارش خبرنگار فناوری اطلاعات و ارتباطات 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خبرگزاری تسنیم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، مفهوم اینترنت اشیا که بر اتصال شبکه‌ای وسایل محیطی اطلاق می‌شود با گسترش ابزارهای دیجیتالی روز به روز در حال توسعه است.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اینترنت اشیا 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IOT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) به طور کلی اشاره به بسیاری از اشیا و وسایل محیط پیرامونی دارد که به شبکه اینترنت متصل شده‌اند و توسط اپلیکیشن‌های موجود در تلفن‌های هوشمند، تبلت یا سایر گجت‌ها کنترل و مدیریت می‌شوند.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روند تحقیقاتی سیسکو نشان می‌دهد که تا سال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2020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تعداد دستگاه‌های متصل به اینترنت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50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خواهد شد؛ بررسی‌ها نیز از اتصال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22.9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شی طی سال جاری میلادی حکایت می‌کند.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این رویه رشد ادامه خواهد داشت تا اینکه سال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2017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به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28.4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شی متصل به شبکه برسد.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پیش‌بینی‌ها حاکی از این است که طی سال‌های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2018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2019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و نهایتا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2020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تعداد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34.8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42.1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و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50.1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شی متصل به اینترنت خواهیم داشت.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5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CBF80CB-0622-4435-A96D-EBCA81A2C0C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pPr marL="216000" indent="-216000" algn="r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2121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هیش از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25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وسیله مختلف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r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در جها از طريق خدمات مرتنی هر اينترنت اشیاء هه اينترنت يا ديار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algn="r" rtl="1">
              <a:lnSpc>
                <a:spcPct val="100000"/>
              </a:lnSpc>
            </a:pP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rtl="1">
              <a:lnSpc>
                <a:spcPct val="100000"/>
              </a:lnSpc>
            </a:pP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بررسی‌های سیسکو نشان می‌دهد که تا سال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۲۰۲۰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بالغ بر 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۵۰</a:t>
            </a:r>
            <a:r>
              <a:rPr b="1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شی متصل به اینترنت خواهیم داشت.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به گزارش خبرنگار فناوری اطلاعات و ارتباطات 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  <a:hlinkClick r:id="rId1"/>
              </a:rPr>
              <a:t>خبرگزاری تسنیم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، مفهوم اینترنت اشیا که بر اتصال شبکه‌ای وسایل محیطی اطلاق می‌شود با گسترش ابزارهای دیجیتالی روز به روز در حال توسعه است.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اینترنت اشیا (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IOT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) به طور کلی اشاره به بسیاری از اشیا و وسایل محیط پیرامونی دارد که به شبکه اینترنت متصل شده‌اند و توسط اپلیکیشن‌های موجود در تلفن‌های هوشمند، تبلت یا سایر گجت‌ها کنترل و مدیریت می‌شوند.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روند تحقیقاتی سیسکو نشان می‌دهد که تا سال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2020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تعداد دستگاه‌های متصل به اینترنت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50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خواهد شد؛ بررسی‌ها نیز از اتصال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22.9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شی طی سال جاری میلادی حکایت می‌کند.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این رویه رشد ادامه خواهد داشت تا اینکه سال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2017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به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28.4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شی متصل به شبکه برسد.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16000" indent="-216000" rtl="1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پیش‌بینی‌ها حاکی از این است که طی سال‌های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2018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2019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و نهایتا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2020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تعداد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34.8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،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42.1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و 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50.1</a:t>
            </a:r>
            <a:r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 میلیارد شی متصل به اینترنت خواهیم داشت.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7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F3ACCE92-A44A-4D72-88CF-835810CE7B06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ایجاد شبکه ی محلی و استفاده از تبلت و متصل کردن و بالا آوردن سرور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9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E9B7BB2D-04AD-4DE2-956C-66EB5FF33D8C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ایجاد شبکه ی محلی و استفاده از تبلت و متصل کردن و بالا آوردن سرور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1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1294AD2E-AFFA-460D-855E-EBEA88588CF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2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5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2" descr=""/>
          <p:cNvPicPr/>
          <p:nvPr/>
        </p:nvPicPr>
        <p:blipFill>
          <a:blip r:embed="rId2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pic>
        <p:nvPicPr>
          <p:cNvPr id="1" name="Picture 7" descr=""/>
          <p:cNvPicPr/>
          <p:nvPr/>
        </p:nvPicPr>
        <p:blipFill>
          <a:blip r:embed="rId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914400" y="619200"/>
            <a:ext cx="10362960" cy="159516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90000"/>
              </a:lnSpc>
            </a:pPr>
            <a:r>
              <a:rPr b="0" lang="en-US" sz="3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Master title style</a:t>
            </a:r>
            <a:endParaRPr b="0" lang="en-US" sz="36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913680" y="2367000"/>
            <a:ext cx="10363320" cy="342360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Click to edit Master text styles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Second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6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Third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Fourth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400" spc="-1" strike="noStrike" cap="all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Fifth level</a:t>
            </a:r>
            <a:endParaRPr b="0" lang="en-US" sz="2000" spc="-1" strike="noStrike" cap="all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w Cen MT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dt"/>
          </p:nvPr>
        </p:nvSpPr>
        <p:spPr>
          <a:xfrm>
            <a:off x="7679160" y="5883120"/>
            <a:ext cx="27428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/>
          </p:nvPr>
        </p:nvSpPr>
        <p:spPr>
          <a:xfrm>
            <a:off x="914400" y="5883120"/>
            <a:ext cx="667152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Excel Services II: Requirements, recommendations, and permissions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sldNum"/>
          </p:nvPr>
        </p:nvSpPr>
        <p:spPr>
          <a:xfrm>
            <a:off x="10513440" y="5883120"/>
            <a:ext cx="76392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4976A03-BA00-48D0-9339-76F7CBFFBF6E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p>
            <a:pPr>
              <a:lnSpc>
                <a:spcPct val="9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text styles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6858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1430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6002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0574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7300968E-AE74-432D-9FFD-FAEB08C9A31E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7/6/18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6174D29A-3B54-45DA-A23F-F1DF7693131F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Click to edit Master title style</a:t>
            </a:r>
            <a:endParaRPr b="0" lang="en-US" sz="6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42C177A7-3233-4CE4-B49E-BA177E0505F4}" type="datetime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7/6/18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A1B24C73-3570-41AB-95ED-13A652AA7445}" type="slidenum">
              <a:rPr b="0" lang="en-US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8" name="CustomShape 5"/>
          <p:cNvSpPr/>
          <p:nvPr/>
        </p:nvSpPr>
        <p:spPr>
          <a:xfrm flipV="1">
            <a:off x="1697760" y="533160"/>
            <a:ext cx="10281240" cy="453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9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dt"/>
          </p:nvPr>
        </p:nvSpPr>
        <p:spPr>
          <a:xfrm>
            <a:off x="609480" y="6356520"/>
            <a:ext cx="2844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fld id="{06E286EF-EE71-40DF-9338-9E757CCF59F5}" type="datetime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7/6/18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ftr"/>
          </p:nvPr>
        </p:nvSpPr>
        <p:spPr>
          <a:xfrm>
            <a:off x="4165560" y="6356520"/>
            <a:ext cx="386028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sldNum"/>
          </p:nvPr>
        </p:nvSpPr>
        <p:spPr>
          <a:xfrm>
            <a:off x="8737560" y="6356520"/>
            <a:ext cx="2844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5783EE8-A21E-43D8-BF22-E188966ED116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title text format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wmf"/><Relationship Id="rId3" Type="http://schemas.openxmlformats.org/officeDocument/2006/relationships/image" Target="../media/image28.png"/><Relationship Id="rId4" Type="http://schemas.openxmlformats.org/officeDocument/2006/relationships/slideLayout" Target="../slideLayouts/slideLayout26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26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26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image" Target="../media/image41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image" Target="../media/image45.png"/><Relationship Id="rId3" Type="http://schemas.openxmlformats.org/officeDocument/2006/relationships/image" Target="../media/image46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slideLayout" Target="../slideLayouts/slideLayout26.xml"/><Relationship Id="rId8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slideLayout" Target="../slideLayouts/slideLayout26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image" Target="../media/image59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image" Target="../media/image65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jpeg"/><Relationship Id="rId3" Type="http://schemas.openxmlformats.org/officeDocument/2006/relationships/image" Target="../media/image71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26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hyperlink" Target="http://www.codeproject.com/Articles/750784/Writing-your-first-program-for-the-Freescale-Freed" TargetMode="External"/><Relationship Id="rId3" Type="http://schemas.openxmlformats.org/officeDocument/2006/relationships/hyperlink" Target="http://www.codeproject.com/Articles/750784/Writing-your-first-program-for-the-Freescale-Freed" TargetMode="External"/><Relationship Id="rId4" Type="http://schemas.openxmlformats.org/officeDocument/2006/relationships/hyperlink" Target="http://www.codeproject.com/Articles/750784/Writing-your-first-program-for-the-Freescale-Freed" TargetMode="External"/><Relationship Id="rId5" Type="http://schemas.openxmlformats.org/officeDocument/2006/relationships/hyperlink" Target="http://www.shabakeh-mag.com/information-feature/2193" TargetMode="External"/><Relationship Id="rId6" Type="http://schemas.openxmlformats.org/officeDocument/2006/relationships/hyperlink" Target="http://www.learning.asarayan.com/%D8%A2%D9%85%D9%88%D8%B2%D8%B4/%D8%A2%D9%85%D9%88%D8%B2%D8%B4-%D9%88%DB%8C%D9%86%D8%AF%D9%88%D8%B2/%D8%AF%D8%A7%D9%86%D8%B4%D9%86%D8%A7%D9%85%D9%87/3674-%D8%A7%DB%8C%D9%86%D8%AA%D8%B1%D9%86%D8%AA-%D8%A7%D8%B4%DB%8C%D8%A7%D8%A1-%DB%8C%D8%A7-iot-%DA%86%DB%8C%D8%B3%D8%AA-%D9%88-%DA%86%D9%87-%DA%A9%D8%A7%D8%B1%D8%A8%D8%B1%D8%AF%DB%8C-%D8%AF%D8%A7%D8%B1%D8%AF-%D8%9F.html" TargetMode="External"/><Relationship Id="rId7" Type="http://schemas.openxmlformats.org/officeDocument/2006/relationships/hyperlink" Target="http://www.learning.asarayan.com/%D8%A2%D9%85%D9%88%D8%B2%D8%B4/%D8%A2%D9%85%D9%88%D8%B2%D8%B4-%D9%88%DB%8C%D9%86%D8%AF%D9%88%D8%B2/%D8%AF%D8%A7%D9%86%D8%B4%D9%86%D8%A7%D9%85%D9%87/3674-%D8%A7%DB%8C%D9%86%D8%AA%D8%B1%D9%86%D8%AA-%D8%A7%D8%B4%DB%8C%D8%A7%D8%A1-%DB%8C%D8%A7-iot-%DA%86%DB%8C%D8%B3%D8%AA-%D9%88-%DA%86%D9%87-%DA%A9%D8%A7%D8%B1%D8%A8%D8%B1%D8%AF%DB%8C-%D8%AF%D8%A7%D8%B1%D8%AF-%D8%9F.html" TargetMode="External"/><Relationship Id="rId8" Type="http://schemas.openxmlformats.org/officeDocument/2006/relationships/hyperlink" Target="http://en.wikipedia.org/wiki/Mask_(computing" TargetMode="External"/><Relationship Id="rId9" Type="http://schemas.openxmlformats.org/officeDocument/2006/relationships/hyperlink" Target="http://www.steinerberg.com/" TargetMode="External"/><Relationship Id="rId10" Type="http://schemas.openxmlformats.org/officeDocument/2006/relationships/hyperlink" Target="http://www.steinerberg.com/" TargetMode="External"/><Relationship Id="rId11" Type="http://schemas.openxmlformats.org/officeDocument/2006/relationships/hyperlink" Target="http://electrovolt.ir/%D8%A8%D8%AE%D8%B4-%D9%86%D9%87%D9%85-%D8%A2%D9%85%D9%88%D8%B2%D8%B4-avr-%D8%A2%D9%85%D9%88%D8%B2%D8%B4-%D8%B1%D8%A7%D9%87-%D8%A7%D9%86%D8%AF%D8%A7%D8%B2%DB%8C-%D9%88%D8%A7%D8%AD%D8%AF%D9%87%D8%A7/" TargetMode="External"/><Relationship Id="rId12" Type="http://schemas.openxmlformats.org/officeDocument/2006/relationships/hyperlink" Target="http://electrovolt.ir/%D8%A8%D8%AE%D8%B4-%D9%86%D9%87%D9%85-%D8%A2%D9%85%D9%88%D8%B2%D8%B4-avr-%D8%A2%D9%85%D9%88%D8%B2%D8%B4-%D8%B1%D8%A7%D9%87-%D8%A7%D9%86%D8%AF%D8%A7%D8%B2%DB%8C-%D9%88%D8%A7%D8%AD%D8%AF%D9%87%D8%A7/" TargetMode="External"/><Relationship Id="rId13" Type="http://schemas.openxmlformats.org/officeDocument/2006/relationships/hyperlink" Target="http://electrovolt.ir/%D8%A8%D8%AE%D8%B4-%D9%86%D9%87%D9%85-%D8%A2%D9%85%D9%88%D8%B2%D8%B4-avr-%D8%A2%D9%85%D9%88%D8%B2%D8%B4-%D8%B1%D8%A7%D9%87-%D8%A7%D9%86%D8%AF%D8%A7%D8%B2%DB%8C-%D9%88%D8%A7%D8%AD%D8%AF%D9%87%D8%A7/" TargetMode="External"/><Relationship Id="rId14" Type="http://schemas.openxmlformats.org/officeDocument/2006/relationships/slideLayout" Target="../slideLayouts/slideLayout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75.jpe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slideLayout" Target="../slideLayouts/slideLayout26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jpe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26.xml"/><Relationship Id="rId5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slideLayout" Target="../slideLayouts/slideLayout26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26.xml"/><Relationship Id="rId4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" descr=""/>
          <p:cNvPicPr/>
          <p:nvPr/>
        </p:nvPicPr>
        <p:blipFill>
          <a:blip r:embed="rId2"/>
          <a:stretch/>
        </p:blipFill>
        <p:spPr>
          <a:xfrm>
            <a:off x="2666880" y="380880"/>
            <a:ext cx="6881400" cy="6652800"/>
          </a:xfrm>
          <a:prstGeom prst="rect">
            <a:avLst/>
          </a:prstGeom>
          <a:ln>
            <a:noFill/>
          </a:ln>
          <a:effectLst>
            <a:innerShdw blurRad="63500" dist="50800">
              <a:srgbClr val="000000">
                <a:alpha val="50000"/>
              </a:srgbClr>
            </a:innerShdw>
          </a:effectLst>
        </p:spPr>
      </p:pic>
      <p:sp>
        <p:nvSpPr>
          <p:cNvPr id="173" name="TextShape 1"/>
          <p:cNvSpPr txBox="1"/>
          <p:nvPr/>
        </p:nvSpPr>
        <p:spPr>
          <a:xfrm>
            <a:off x="1676520" y="6172200"/>
            <a:ext cx="57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5499E28C-B6E6-4F55-8E8C-F756D2C103F4}" type="slidenum">
              <a:rPr b="0" lang="en-US" sz="1000" spc="-1" strike="noStrike">
                <a:solidFill>
                  <a:srgbClr val="4f78d4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transition spd="med">
    <p:wipe dir="d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 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0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341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342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F3674486-21ED-4459-84A5-908ACA75AA94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19/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5" name="CustomShape 7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6" name="CustomShape 8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7" name="CustomShape 9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8" name="CustomShape 10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9" name="CustomShape 11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0" name="CustomShape 12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51" name="Picture 45" descr=""/>
          <p:cNvPicPr/>
          <p:nvPr/>
        </p:nvPicPr>
        <p:blipFill>
          <a:blip r:embed="rId2"/>
          <a:stretch/>
        </p:blipFill>
        <p:spPr>
          <a:xfrm>
            <a:off x="2445840" y="766080"/>
            <a:ext cx="6969240" cy="5601600"/>
          </a:xfrm>
          <a:prstGeom prst="rect">
            <a:avLst/>
          </a:prstGeom>
          <a:ln>
            <a:noFill/>
          </a:ln>
        </p:spPr>
      </p:pic>
      <p:pic>
        <p:nvPicPr>
          <p:cNvPr id="352" name="" descr=""/>
          <p:cNvPicPr/>
          <p:nvPr/>
        </p:nvPicPr>
        <p:blipFill>
          <a:blip r:embed="rId3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55" dur="2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 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356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357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66E3CA0E-A5AE-4BDB-95B7-9B335DDAAC6E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19/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0" name="CustomShape 7"/>
          <p:cNvSpPr/>
          <p:nvPr/>
        </p:nvSpPr>
        <p:spPr>
          <a:xfrm>
            <a:off x="5786280" y="1409400"/>
            <a:ext cx="2085480" cy="1494360"/>
          </a:xfrm>
          <a:prstGeom prst="ellipse">
            <a:avLst/>
          </a:prstGeom>
          <a:solidFill>
            <a:srgbClr val="ffff00"/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5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1" name="CustomShape 8"/>
          <p:cNvSpPr/>
          <p:nvPr/>
        </p:nvSpPr>
        <p:spPr>
          <a:xfrm>
            <a:off x="8972640" y="2478600"/>
            <a:ext cx="1371240" cy="1043640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مشخصات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2" name="CustomShape 9"/>
          <p:cNvSpPr/>
          <p:nvPr/>
        </p:nvSpPr>
        <p:spPr>
          <a:xfrm>
            <a:off x="6258240" y="3487680"/>
            <a:ext cx="1160280" cy="9277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اجزاء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3" name="CustomShape 10"/>
          <p:cNvSpPr/>
          <p:nvPr/>
        </p:nvSpPr>
        <p:spPr>
          <a:xfrm>
            <a:off x="3427200" y="2577240"/>
            <a:ext cx="1125720" cy="1086120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4" name="CustomShape 11"/>
          <p:cNvSpPr/>
          <p:nvPr/>
        </p:nvSpPr>
        <p:spPr>
          <a:xfrm flipH="1">
            <a:off x="4387320" y="2156400"/>
            <a:ext cx="1397880" cy="579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5" name="CustomShape 12"/>
          <p:cNvSpPr/>
          <p:nvPr/>
        </p:nvSpPr>
        <p:spPr>
          <a:xfrm>
            <a:off x="7872480" y="2156400"/>
            <a:ext cx="1300680" cy="474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6" name="CustomShape 13"/>
          <p:cNvSpPr/>
          <p:nvPr/>
        </p:nvSpPr>
        <p:spPr>
          <a:xfrm>
            <a:off x="8649360" y="5142600"/>
            <a:ext cx="1145160" cy="752400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کلاک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7" name="CustomShape 14"/>
          <p:cNvSpPr/>
          <p:nvPr/>
        </p:nvSpPr>
        <p:spPr>
          <a:xfrm>
            <a:off x="7605720" y="5156280"/>
            <a:ext cx="879840" cy="752400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8" name="CustomShape 15"/>
          <p:cNvSpPr/>
          <p:nvPr/>
        </p:nvSpPr>
        <p:spPr>
          <a:xfrm>
            <a:off x="6258960" y="5190480"/>
            <a:ext cx="1154160" cy="752400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9" name="CustomShape 16"/>
          <p:cNvSpPr/>
          <p:nvPr/>
        </p:nvSpPr>
        <p:spPr>
          <a:xfrm>
            <a:off x="5219640" y="5176440"/>
            <a:ext cx="982080" cy="752400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0" name="CustomShape 17"/>
          <p:cNvSpPr/>
          <p:nvPr/>
        </p:nvSpPr>
        <p:spPr>
          <a:xfrm>
            <a:off x="3482280" y="5171040"/>
            <a:ext cx="1653120" cy="752400"/>
          </a:xfrm>
          <a:prstGeom prst="ellipse">
            <a:avLst/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زمان سنج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1" name="CustomShape 18"/>
          <p:cNvSpPr/>
          <p:nvPr/>
        </p:nvSpPr>
        <p:spPr>
          <a:xfrm>
            <a:off x="6829560" y="2903760"/>
            <a:ext cx="8640" cy="583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240">
            <a:solidFill>
              <a:schemeClr val="tx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CustomShape 19"/>
          <p:cNvSpPr/>
          <p:nvPr/>
        </p:nvSpPr>
        <p:spPr>
          <a:xfrm flipH="1" rot="16200000">
            <a:off x="7804080" y="3724920"/>
            <a:ext cx="862200" cy="1972800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CustomShape 20"/>
          <p:cNvSpPr/>
          <p:nvPr/>
        </p:nvSpPr>
        <p:spPr>
          <a:xfrm flipV="1" rot="16200000">
            <a:off x="7209000" y="4319640"/>
            <a:ext cx="876240" cy="796680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CustomShape 21"/>
          <p:cNvSpPr/>
          <p:nvPr/>
        </p:nvSpPr>
        <p:spPr>
          <a:xfrm rot="5400000">
            <a:off x="4923360" y="3665520"/>
            <a:ext cx="890640" cy="2118960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CustomShape 22"/>
          <p:cNvSpPr/>
          <p:nvPr/>
        </p:nvSpPr>
        <p:spPr>
          <a:xfrm rot="5400000">
            <a:off x="5621400" y="4368960"/>
            <a:ext cx="896040" cy="717120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Line 23"/>
          <p:cNvSpPr/>
          <p:nvPr/>
        </p:nvSpPr>
        <p:spPr>
          <a:xfrm flipH="1">
            <a:off x="6836400" y="4415760"/>
            <a:ext cx="1800" cy="774360"/>
          </a:xfrm>
          <a:prstGeom prst="line">
            <a:avLst/>
          </a:prstGeom>
          <a:ln w="324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CustomShape 24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8" name="CustomShape 25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9" name="CustomShape 26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0" name="CustomShape 27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1" name="CustomShape 28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2" name="CustomShape 29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83" name="" descr=""/>
          <p:cNvPicPr/>
          <p:nvPr/>
        </p:nvPicPr>
        <p:blipFill>
          <a:blip r:embed="rId2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6" dur="indefinite" restart="never" nodeType="tmRoot">
          <p:childTnLst>
            <p:seq>
              <p:cTn id="57" dur="indefinite" nodeType="mainSeq"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2" dur="2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بورد 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85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387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388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9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0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543E8249-01DB-4BC5-BD3A-7194E2E151A6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1" name="CustomShape 7"/>
          <p:cNvSpPr/>
          <p:nvPr/>
        </p:nvSpPr>
        <p:spPr>
          <a:xfrm>
            <a:off x="4906080" y="613440"/>
            <a:ext cx="437148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 algn="r" rtl="1">
              <a:lnSpc>
                <a:spcPct val="120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مشخصات </a:t>
            </a: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2" name="CustomShape 8"/>
          <p:cNvSpPr/>
          <p:nvPr/>
        </p:nvSpPr>
        <p:spPr>
          <a:xfrm>
            <a:off x="5520600" y="3121200"/>
            <a:ext cx="2728440" cy="35244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MKL25Z128VLK4 MCU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3" name="CustomShape 9"/>
          <p:cNvSpPr/>
          <p:nvPr/>
        </p:nvSpPr>
        <p:spPr>
          <a:xfrm>
            <a:off x="8932320" y="2519280"/>
            <a:ext cx="630000" cy="4852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5f51c"/>
          </a:solidFill>
          <a:ln>
            <a:solidFill>
              <a:srgbClr val="05f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4" name="CustomShape 10"/>
          <p:cNvSpPr/>
          <p:nvPr/>
        </p:nvSpPr>
        <p:spPr>
          <a:xfrm>
            <a:off x="5883120" y="2556720"/>
            <a:ext cx="2744640" cy="4852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مشخصات کلی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5" name="Line 11"/>
          <p:cNvSpPr/>
          <p:nvPr/>
        </p:nvSpPr>
        <p:spPr>
          <a:xfrm flipH="1">
            <a:off x="5919840" y="2519280"/>
            <a:ext cx="3458880" cy="1188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CustomShape 12"/>
          <p:cNvSpPr/>
          <p:nvPr/>
        </p:nvSpPr>
        <p:spPr>
          <a:xfrm rot="5400000">
            <a:off x="8357040" y="2777040"/>
            <a:ext cx="856440" cy="1312200"/>
          </a:xfrm>
          <a:prstGeom prst="curvedConnector2">
            <a:avLst/>
          </a:prstGeom>
          <a:noFill/>
          <a:ln>
            <a:solidFill>
              <a:srgbClr val="05f51c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13"/>
          <p:cNvSpPr/>
          <p:nvPr/>
        </p:nvSpPr>
        <p:spPr>
          <a:xfrm rot="5400000">
            <a:off x="8300880" y="2795040"/>
            <a:ext cx="542880" cy="962280"/>
          </a:xfrm>
          <a:prstGeom prst="curvedConnector2">
            <a:avLst/>
          </a:prstGeom>
          <a:noFill/>
          <a:ln>
            <a:solidFill>
              <a:srgbClr val="05f51c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CustomShape 14"/>
          <p:cNvSpPr/>
          <p:nvPr/>
        </p:nvSpPr>
        <p:spPr>
          <a:xfrm flipV="1" rot="10800000">
            <a:off x="8932320" y="3168720"/>
            <a:ext cx="876240" cy="406080"/>
          </a:xfrm>
          <a:prstGeom prst="curvedConnector3">
            <a:avLst>
              <a:gd name="adj1" fmla="val 50000"/>
            </a:avLst>
          </a:prstGeom>
          <a:noFill/>
          <a:ln>
            <a:solidFill>
              <a:srgbClr val="05f51c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Line 15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CustomShape 16"/>
          <p:cNvSpPr/>
          <p:nvPr/>
        </p:nvSpPr>
        <p:spPr>
          <a:xfrm>
            <a:off x="250200" y="36756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1" name="CustomShape 17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2" name="CustomShape 18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3" name="CustomShape 19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4" name="CustomShape 20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5" name="CustomShape 21"/>
          <p:cNvSpPr/>
          <p:nvPr/>
        </p:nvSpPr>
        <p:spPr>
          <a:xfrm>
            <a:off x="244440" y="119736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6" name="CustomShape 22"/>
          <p:cNvSpPr/>
          <p:nvPr/>
        </p:nvSpPr>
        <p:spPr>
          <a:xfrm>
            <a:off x="4594680" y="3362040"/>
            <a:ext cx="3619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48 MHz,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 128 KB flash, 16 KB SRAM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7" name="CustomShape 23"/>
          <p:cNvSpPr/>
          <p:nvPr/>
        </p:nvSpPr>
        <p:spPr>
          <a:xfrm flipH="1">
            <a:off x="8114400" y="2762280"/>
            <a:ext cx="1433520" cy="1444680"/>
          </a:xfrm>
          <a:prstGeom prst="curvedConnector4">
            <a:avLst>
              <a:gd name="adj1" fmla="val 10959"/>
              <a:gd name="adj2" fmla="val 99927"/>
            </a:avLst>
          </a:prstGeom>
          <a:noFill/>
          <a:ln>
            <a:solidFill>
              <a:srgbClr val="05f51c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8" name="CustomShape 24"/>
          <p:cNvSpPr/>
          <p:nvPr/>
        </p:nvSpPr>
        <p:spPr>
          <a:xfrm>
            <a:off x="4663800" y="3677040"/>
            <a:ext cx="3335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رابط کاربری خطایابی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OpenSDA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9" name="CustomShape 25"/>
          <p:cNvSpPr/>
          <p:nvPr/>
        </p:nvSpPr>
        <p:spPr>
          <a:xfrm>
            <a:off x="4331880" y="4006800"/>
            <a:ext cx="3998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رابط برنامه ریزی فلش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MSD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(پیشفرض)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0" name="CustomShape 26"/>
          <p:cNvSpPr/>
          <p:nvPr/>
        </p:nvSpPr>
        <p:spPr>
          <a:xfrm>
            <a:off x="5913720" y="4303800"/>
            <a:ext cx="2180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دو عدد ماژول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SPI,I2C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1" name="CustomShape 27"/>
          <p:cNvSpPr/>
          <p:nvPr/>
        </p:nvSpPr>
        <p:spPr>
          <a:xfrm>
            <a:off x="5233680" y="4610160"/>
            <a:ext cx="2932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یک عدد ماژول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UART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کم توان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2" name="CustomShape 28"/>
          <p:cNvSpPr/>
          <p:nvPr/>
        </p:nvSpPr>
        <p:spPr>
          <a:xfrm>
            <a:off x="5352840" y="4867920"/>
            <a:ext cx="2871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دو عدد ماژول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UART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معمولی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3" name="CustomShape 29"/>
          <p:cNvSpPr/>
          <p:nvPr/>
        </p:nvSpPr>
        <p:spPr>
          <a:xfrm rot="5400000">
            <a:off x="8078040" y="3137040"/>
            <a:ext cx="1407240" cy="1319400"/>
          </a:xfrm>
          <a:prstGeom prst="curvedConnector3">
            <a:avLst>
              <a:gd name="adj1" fmla="val 99736"/>
            </a:avLst>
          </a:prstGeom>
          <a:noFill/>
          <a:ln>
            <a:solidFill>
              <a:srgbClr val="05f51c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CustomShape 30"/>
          <p:cNvSpPr/>
          <p:nvPr/>
        </p:nvSpPr>
        <p:spPr>
          <a:xfrm rot="5400000">
            <a:off x="7889760" y="3236760"/>
            <a:ext cx="1783440" cy="1319400"/>
          </a:xfrm>
          <a:prstGeom prst="curvedConnector3">
            <a:avLst>
              <a:gd name="adj1" fmla="val 98858"/>
            </a:avLst>
          </a:prstGeom>
          <a:noFill/>
          <a:ln>
            <a:solidFill>
              <a:srgbClr val="05f51c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5" name="CustomShape 31"/>
          <p:cNvSpPr/>
          <p:nvPr/>
        </p:nvSpPr>
        <p:spPr>
          <a:xfrm flipH="1">
            <a:off x="8128800" y="2762280"/>
            <a:ext cx="1433520" cy="2286720"/>
          </a:xfrm>
          <a:prstGeom prst="curvedConnector4">
            <a:avLst>
              <a:gd name="adj1" fmla="val -15942"/>
              <a:gd name="adj2" fmla="val 100284"/>
            </a:avLst>
          </a:prstGeom>
          <a:noFill/>
          <a:ln>
            <a:solidFill>
              <a:srgbClr val="05f51c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6" name="CustomShape 32"/>
          <p:cNvSpPr/>
          <p:nvPr/>
        </p:nvSpPr>
        <p:spPr>
          <a:xfrm rot="5400000">
            <a:off x="7564680" y="3271320"/>
            <a:ext cx="2698920" cy="1566000"/>
          </a:xfrm>
          <a:prstGeom prst="curvedConnector3">
            <a:avLst>
              <a:gd name="adj1" fmla="val 99752"/>
            </a:avLst>
          </a:prstGeom>
          <a:noFill/>
          <a:ln>
            <a:solidFill>
              <a:srgbClr val="05f51c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7" name="CustomShape 33"/>
          <p:cNvSpPr/>
          <p:nvPr/>
        </p:nvSpPr>
        <p:spPr>
          <a:xfrm>
            <a:off x="6944400" y="5213880"/>
            <a:ext cx="827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و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........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2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69" dur="2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بورد 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0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422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423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A26FCDB0-5414-41F6-97A6-30FACB0DC6A6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6" name="CustomShape 7"/>
          <p:cNvSpPr/>
          <p:nvPr/>
        </p:nvSpPr>
        <p:spPr>
          <a:xfrm>
            <a:off x="11192760" y="1370880"/>
            <a:ext cx="591120" cy="4942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cc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7" name="CustomShape 8"/>
          <p:cNvSpPr/>
          <p:nvPr/>
        </p:nvSpPr>
        <p:spPr>
          <a:xfrm>
            <a:off x="5486400" y="1388160"/>
            <a:ext cx="5409720" cy="4942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مقایسه با دیگر سری های پردازشگر های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ARM cortex 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8" name="Line 9"/>
          <p:cNvSpPr/>
          <p:nvPr/>
        </p:nvSpPr>
        <p:spPr>
          <a:xfrm flipH="1" flipV="1">
            <a:off x="6257880" y="1352520"/>
            <a:ext cx="5211720" cy="2880"/>
          </a:xfrm>
          <a:prstGeom prst="line">
            <a:avLst/>
          </a:prstGeom>
          <a:ln>
            <a:solidFill>
              <a:srgbClr val="cc9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9" name="CustomShape 10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0" name="CustomShape 11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1" name="CustomShape 12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2" name="CustomShape 13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3" name="CustomShape 14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4" name="CustomShape 15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5" name="Picture 60" descr=""/>
          <p:cNvPicPr/>
          <p:nvPr/>
        </p:nvPicPr>
        <p:blipFill>
          <a:blip r:embed="rId2"/>
          <a:stretch/>
        </p:blipFill>
        <p:spPr>
          <a:xfrm>
            <a:off x="1938960" y="1908720"/>
            <a:ext cx="6924240" cy="4774320"/>
          </a:xfrm>
          <a:prstGeom prst="rect">
            <a:avLst/>
          </a:prstGeom>
          <a:ln>
            <a:noFill/>
          </a:ln>
        </p:spPr>
      </p:pic>
      <p:sp>
        <p:nvSpPr>
          <p:cNvPr id="436" name="CustomShape 16"/>
          <p:cNvSpPr/>
          <p:nvPr/>
        </p:nvSpPr>
        <p:spPr>
          <a:xfrm>
            <a:off x="6900840" y="2487600"/>
            <a:ext cx="52909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Code compatible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that means they can run the same executable code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7" name="" descr=""/>
          <p:cNvPicPr/>
          <p:nvPr/>
        </p:nvPicPr>
        <p:blipFill>
          <a:blip r:embed="rId3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0" dur="indefinite" restart="never" nodeType="tmRoot">
          <p:childTnLst>
            <p:seq>
              <p:cTn id="71" dur="indefinite" nodeType="mainSeq">
                <p:childTnLst>
                  <p:par>
                    <p:cTn id="72" fill="hold">
                      <p:stCondLst>
                        <p:cond delay="0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76" dur="2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بورد 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9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0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441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442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3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4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05EA9A0D-E99B-44DB-B36A-DE0E4AAE12A4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5" name="CustomShape 7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6" name="CustomShape 8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7" name="CustomShape 9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8" name="CustomShape 10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9" name="CustomShape 11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0" name="CustomShape 12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1" name="CustomShape 13"/>
          <p:cNvSpPr/>
          <p:nvPr/>
        </p:nvSpPr>
        <p:spPr>
          <a:xfrm>
            <a:off x="11022120" y="1238400"/>
            <a:ext cx="589320" cy="4816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2" name="CustomShape 14"/>
          <p:cNvSpPr/>
          <p:nvPr/>
        </p:nvSpPr>
        <p:spPr>
          <a:xfrm>
            <a:off x="7036560" y="1237680"/>
            <a:ext cx="4138560" cy="4816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اجزای مختلف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3" name="Line 15"/>
          <p:cNvSpPr/>
          <p:nvPr/>
        </p:nvSpPr>
        <p:spPr>
          <a:xfrm flipH="1">
            <a:off x="7086600" y="1236600"/>
            <a:ext cx="4105800" cy="1656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54" name="Picture 4" descr=""/>
          <p:cNvPicPr/>
          <p:nvPr/>
        </p:nvPicPr>
        <p:blipFill>
          <a:blip r:embed="rId2"/>
          <a:stretch/>
        </p:blipFill>
        <p:spPr>
          <a:xfrm>
            <a:off x="3810240" y="1824480"/>
            <a:ext cx="5243040" cy="4790160"/>
          </a:xfrm>
          <a:prstGeom prst="rect">
            <a:avLst/>
          </a:prstGeom>
          <a:ln>
            <a:noFill/>
          </a:ln>
        </p:spPr>
      </p:pic>
      <p:pic>
        <p:nvPicPr>
          <p:cNvPr id="455" name="" descr=""/>
          <p:cNvPicPr/>
          <p:nvPr/>
        </p:nvPicPr>
        <p:blipFill>
          <a:blip r:embed="rId3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83" dur="2000"/>
                                        <p:tgtEl>
                                          <p:spTgt spid="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بورد 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459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460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1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754F789F-57B2-4C56-BB55-D45465C1B790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3" name="CustomShape 7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4" name="CustomShape 8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5" name="CustomShape 9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6" name="CustomShape 10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7" name="CustomShape 11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8" name="CustomShape 12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69" name="CustomShape 13"/>
          <p:cNvSpPr/>
          <p:nvPr/>
        </p:nvSpPr>
        <p:spPr>
          <a:xfrm>
            <a:off x="11022120" y="1238400"/>
            <a:ext cx="589320" cy="4816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5f5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0" name="CustomShape 14"/>
          <p:cNvSpPr/>
          <p:nvPr/>
        </p:nvSpPr>
        <p:spPr>
          <a:xfrm>
            <a:off x="7036560" y="1237680"/>
            <a:ext cx="4138560" cy="4816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پیاده سازی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1" name="Line 15"/>
          <p:cNvSpPr/>
          <p:nvPr/>
        </p:nvSpPr>
        <p:spPr>
          <a:xfrm flipH="1">
            <a:off x="7086600" y="1236600"/>
            <a:ext cx="4105800" cy="1656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72" name="Picture 23" descr=""/>
          <p:cNvPicPr/>
          <p:nvPr/>
        </p:nvPicPr>
        <p:blipFill>
          <a:blip r:embed="rId2"/>
          <a:stretch/>
        </p:blipFill>
        <p:spPr>
          <a:xfrm>
            <a:off x="2480400" y="1929600"/>
            <a:ext cx="6420240" cy="4703400"/>
          </a:xfrm>
          <a:prstGeom prst="rect">
            <a:avLst/>
          </a:prstGeom>
          <a:ln>
            <a:noFill/>
          </a:ln>
        </p:spPr>
      </p:pic>
      <p:pic>
        <p:nvPicPr>
          <p:cNvPr id="473" name="" descr=""/>
          <p:cNvPicPr/>
          <p:nvPr/>
        </p:nvPicPr>
        <p:blipFill>
          <a:blip r:embed="rId3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4" dur="indefinite" restart="never" nodeType="tmRoot">
          <p:childTnLst>
            <p:seq>
              <p:cTn id="85" dur="indefinite" nodeType="mainSeq"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0" dur="2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بورد 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477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478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5CA0AFD0-6FAD-4AD4-9833-99B241C5F80B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1" name="CustomShape 7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2" name="CustomShape 8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3" name="CustomShape 9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4" name="CustomShape 10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5" name="CustomShape 11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6" name="CustomShape 12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7" name="CustomShape 13"/>
          <p:cNvSpPr/>
          <p:nvPr/>
        </p:nvSpPr>
        <p:spPr>
          <a:xfrm>
            <a:off x="2807640" y="995760"/>
            <a:ext cx="88038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 algn="ctr" rtl="1">
              <a:lnSpc>
                <a:spcPct val="120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راه اندازی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8" name="CustomShape 14"/>
          <p:cNvSpPr/>
          <p:nvPr/>
        </p:nvSpPr>
        <p:spPr>
          <a:xfrm>
            <a:off x="6838560" y="3576240"/>
            <a:ext cx="2934360" cy="509040"/>
          </a:xfrm>
          <a:custGeom>
            <a:avLst/>
            <a:gdLst/>
            <a:ahLst/>
            <a:rect l="l" t="t" r="r" b="b"/>
            <a:pathLst>
              <a:path w="2934825" h="509349">
                <a:moveTo>
                  <a:pt x="0" y="0"/>
                </a:moveTo>
                <a:lnTo>
                  <a:pt x="0" y="254674"/>
                </a:lnTo>
                <a:lnTo>
                  <a:pt x="2934825" y="254674"/>
                </a:lnTo>
                <a:lnTo>
                  <a:pt x="2934825" y="509349"/>
                </a:ln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89" name="CustomShape 15"/>
          <p:cNvSpPr/>
          <p:nvPr/>
        </p:nvSpPr>
        <p:spPr>
          <a:xfrm>
            <a:off x="6792840" y="3576240"/>
            <a:ext cx="91080" cy="509040"/>
          </a:xfrm>
          <a:custGeom>
            <a:avLst/>
            <a:gdLst/>
            <a:ahLst/>
            <a:rect l="l" t="t" r="r" b="b"/>
            <a:pathLst>
              <a:path w="0" h="509349">
                <a:moveTo>
                  <a:pt x="45720" y="0"/>
                </a:moveTo>
                <a:lnTo>
                  <a:pt x="45720" y="509349"/>
                </a:ln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90" name="CustomShape 16"/>
          <p:cNvSpPr/>
          <p:nvPr/>
        </p:nvSpPr>
        <p:spPr>
          <a:xfrm>
            <a:off x="3903840" y="3576240"/>
            <a:ext cx="2934360" cy="509040"/>
          </a:xfrm>
          <a:custGeom>
            <a:avLst/>
            <a:gdLst/>
            <a:ahLst/>
            <a:rect l="l" t="t" r="r" b="b"/>
            <a:pathLst>
              <a:path w="2934825" h="509349">
                <a:moveTo>
                  <a:pt x="2934825" y="0"/>
                </a:moveTo>
                <a:lnTo>
                  <a:pt x="2934825" y="254674"/>
                </a:lnTo>
                <a:lnTo>
                  <a:pt x="0" y="254674"/>
                </a:lnTo>
                <a:lnTo>
                  <a:pt x="0" y="509349"/>
                </a:lnTo>
              </a:path>
            </a:pathLst>
          </a:cu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91" name="CustomShape 17"/>
          <p:cNvSpPr/>
          <p:nvPr/>
        </p:nvSpPr>
        <p:spPr>
          <a:xfrm>
            <a:off x="6232320" y="2363400"/>
            <a:ext cx="1212480" cy="1212480"/>
          </a:xfrm>
          <a:prstGeom prst="arc">
            <a:avLst>
              <a:gd name="adj1" fmla="val 13200000"/>
              <a:gd name="adj2" fmla="val 19200000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92" name="CustomShape 18"/>
          <p:cNvSpPr/>
          <p:nvPr/>
        </p:nvSpPr>
        <p:spPr>
          <a:xfrm>
            <a:off x="6232320" y="2363400"/>
            <a:ext cx="1212480" cy="1212480"/>
          </a:xfrm>
          <a:prstGeom prst="arc">
            <a:avLst>
              <a:gd name="adj1" fmla="val 2400000"/>
              <a:gd name="adj2" fmla="val 8400000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93" name="CustomShape 19"/>
          <p:cNvSpPr/>
          <p:nvPr/>
        </p:nvSpPr>
        <p:spPr>
          <a:xfrm>
            <a:off x="5625720" y="2581920"/>
            <a:ext cx="2424960" cy="775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14040" rIns="14040" tIns="14040" bIns="14040" anchor="ctr"/>
          <a:p>
            <a:pPr algn="ctr" rtl="1">
              <a:lnSpc>
                <a:spcPct val="90000"/>
              </a:lnSpc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روش های راه اندازی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4" name="CustomShape 20"/>
          <p:cNvSpPr/>
          <p:nvPr/>
        </p:nvSpPr>
        <p:spPr>
          <a:xfrm>
            <a:off x="3297240" y="4085640"/>
            <a:ext cx="1212480" cy="1212480"/>
          </a:xfrm>
          <a:prstGeom prst="arc">
            <a:avLst>
              <a:gd name="adj1" fmla="val 13200000"/>
              <a:gd name="adj2" fmla="val 19200000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95" name="CustomShape 21"/>
          <p:cNvSpPr/>
          <p:nvPr/>
        </p:nvSpPr>
        <p:spPr>
          <a:xfrm>
            <a:off x="3297240" y="4085640"/>
            <a:ext cx="1212480" cy="1212480"/>
          </a:xfrm>
          <a:prstGeom prst="arc">
            <a:avLst>
              <a:gd name="adj1" fmla="val 2400000"/>
              <a:gd name="adj2" fmla="val 8400000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96" name="CustomShape 22"/>
          <p:cNvSpPr/>
          <p:nvPr/>
        </p:nvSpPr>
        <p:spPr>
          <a:xfrm>
            <a:off x="2691000" y="4303800"/>
            <a:ext cx="2424960" cy="775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15120" rIns="15120" tIns="15120" bIns="15120" anchor="ctr"/>
          <a:p>
            <a:pPr algn="ctr" rtl="1">
              <a:lnSpc>
                <a:spcPct val="90000"/>
              </a:lnSpc>
            </a:pPr>
            <a:r>
              <a:rPr b="1" lang="en-US" sz="2400" spc="-1" strike="noStrike">
                <a:solidFill>
                  <a:srgbClr val="05f51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با استفاده از </a:t>
            </a:r>
            <a:r>
              <a:rPr b="1" lang="en-US" sz="2400" spc="-1" strike="noStrike">
                <a:solidFill>
                  <a:srgbClr val="05f51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Processor Expert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7" name="CustomShape 23"/>
          <p:cNvSpPr/>
          <p:nvPr/>
        </p:nvSpPr>
        <p:spPr>
          <a:xfrm>
            <a:off x="6232320" y="4085640"/>
            <a:ext cx="1212480" cy="1212480"/>
          </a:xfrm>
          <a:prstGeom prst="rect">
            <a:avLst/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98" name="CustomShape 24"/>
          <p:cNvSpPr/>
          <p:nvPr/>
        </p:nvSpPr>
        <p:spPr>
          <a:xfrm>
            <a:off x="6232320" y="4085640"/>
            <a:ext cx="1212480" cy="1212480"/>
          </a:xfrm>
          <a:prstGeom prst="mathMultiply">
            <a:avLst>
              <a:gd name="adj1" fmla="val 23520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499" name="CustomShape 25"/>
          <p:cNvSpPr/>
          <p:nvPr/>
        </p:nvSpPr>
        <p:spPr>
          <a:xfrm>
            <a:off x="5625720" y="4303800"/>
            <a:ext cx="2424960" cy="775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</p:sp>
      <p:sp>
        <p:nvSpPr>
          <p:cNvPr id="500" name="CustomShape 26"/>
          <p:cNvSpPr/>
          <p:nvPr/>
        </p:nvSpPr>
        <p:spPr>
          <a:xfrm>
            <a:off x="9167040" y="4085640"/>
            <a:ext cx="1212480" cy="1212480"/>
          </a:xfrm>
          <a:prstGeom prst="arc">
            <a:avLst>
              <a:gd name="adj1" fmla="val 13200000"/>
              <a:gd name="adj2" fmla="val 19200000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501" name="CustomShape 27"/>
          <p:cNvSpPr/>
          <p:nvPr/>
        </p:nvSpPr>
        <p:spPr>
          <a:xfrm>
            <a:off x="9167040" y="4085640"/>
            <a:ext cx="1212480" cy="1212480"/>
          </a:xfrm>
          <a:prstGeom prst="arc">
            <a:avLst>
              <a:gd name="adj1" fmla="val 2400000"/>
              <a:gd name="adj2" fmla="val 8400000"/>
            </a:avLst>
          </a:prstGeom>
          <a:noFill/>
          <a:ln>
            <a:solidFill>
              <a:schemeClr val="accent3">
                <a:lumMod val="50000"/>
              </a:schemeClr>
            </a:solidFill>
          </a:ln>
        </p:spPr>
        <p:style>
          <a:lnRef idx="2"/>
          <a:fillRef idx="0"/>
          <a:effectRef idx="0"/>
          <a:fontRef idx="minor"/>
        </p:style>
      </p:sp>
      <p:sp>
        <p:nvSpPr>
          <p:cNvPr id="502" name="CustomShape 28"/>
          <p:cNvSpPr/>
          <p:nvPr/>
        </p:nvSpPr>
        <p:spPr>
          <a:xfrm>
            <a:off x="8560800" y="4303800"/>
            <a:ext cx="2424960" cy="775800"/>
          </a:xfrm>
          <a:prstGeom prst="rect">
            <a:avLst/>
          </a:prstGeom>
          <a:noFill/>
          <a:ln>
            <a:noFill/>
          </a:ln>
        </p:spPr>
        <p:style>
          <a:lnRef idx="2"/>
          <a:fillRef idx="0"/>
          <a:effectRef idx="0"/>
          <a:fontRef idx="minor"/>
        </p:style>
        <p:txBody>
          <a:bodyPr lIns="15120" rIns="15120" tIns="15120" bIns="15120" anchor="ctr"/>
          <a:p>
            <a:pPr algn="ctr">
              <a:lnSpc>
                <a:spcPct val="90000"/>
              </a:lnSpc>
            </a:pPr>
            <a:r>
              <a:rPr b="1" lang="en-US" sz="2400" spc="-1" strike="noStrike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به صورت دستی</a:t>
            </a:r>
            <a:r>
              <a:rPr b="1" lang="en-US" sz="2400" spc="-1" strike="noStrike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03" name="" descr=""/>
          <p:cNvPicPr/>
          <p:nvPr/>
        </p:nvPicPr>
        <p:blipFill>
          <a:blip r:embed="rId2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97" dur="2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5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507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508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4040EA07-7547-438E-B4AB-D3821E467313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1" name="CustomShape 7"/>
          <p:cNvSpPr/>
          <p:nvPr/>
        </p:nvSpPr>
        <p:spPr>
          <a:xfrm>
            <a:off x="3737880" y="1014480"/>
            <a:ext cx="88038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 algn="r" rtl="1">
              <a:lnSpc>
                <a:spcPct val="120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پیاده سازی 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2" name="CustomShape 8"/>
          <p:cNvSpPr/>
          <p:nvPr/>
        </p:nvSpPr>
        <p:spPr>
          <a:xfrm>
            <a:off x="11206080" y="1794600"/>
            <a:ext cx="630000" cy="4852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5f51c"/>
          </a:solidFill>
          <a:ln>
            <a:solidFill>
              <a:srgbClr val="05f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3" name="CustomShape 9"/>
          <p:cNvSpPr/>
          <p:nvPr/>
        </p:nvSpPr>
        <p:spPr>
          <a:xfrm>
            <a:off x="8156880" y="1832040"/>
            <a:ext cx="3048840" cy="4852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OPENSDA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4" name="Line 10"/>
          <p:cNvSpPr/>
          <p:nvPr/>
        </p:nvSpPr>
        <p:spPr>
          <a:xfrm flipH="1">
            <a:off x="8193600" y="179424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11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6" name="CustomShape 12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7" name="CustomShape 13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8" name="CustomShape 14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9" name="CustomShape 15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0" name="CustomShape 16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1" name="CustomShape 17"/>
          <p:cNvSpPr/>
          <p:nvPr/>
        </p:nvSpPr>
        <p:spPr>
          <a:xfrm>
            <a:off x="5556240" y="2133000"/>
            <a:ext cx="24357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Picture 43" descr=""/>
          <p:cNvPicPr/>
          <p:nvPr/>
        </p:nvPicPr>
        <p:blipFill>
          <a:blip r:embed="rId2"/>
          <a:stretch/>
        </p:blipFill>
        <p:spPr>
          <a:xfrm>
            <a:off x="2012040" y="2308320"/>
            <a:ext cx="7687440" cy="3677760"/>
          </a:xfrm>
          <a:prstGeom prst="rect">
            <a:avLst/>
          </a:prstGeom>
          <a:ln>
            <a:noFill/>
          </a:ln>
        </p:spPr>
      </p:pic>
      <p:pic>
        <p:nvPicPr>
          <p:cNvPr id="523" name="" descr=""/>
          <p:cNvPicPr/>
          <p:nvPr/>
        </p:nvPicPr>
        <p:blipFill>
          <a:blip r:embed="rId3"/>
          <a:stretch/>
        </p:blipFill>
        <p:spPr>
          <a:xfrm>
            <a:off x="10149840" y="360"/>
            <a:ext cx="2042280" cy="11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8" dur="indefinite" restart="never" nodeType="tmRoot">
          <p:childTnLst>
            <p:seq>
              <p:cTn id="99" dur="indefinite" nodeType="mainSeq">
                <p:childTnLst>
                  <p:par>
                    <p:cTn id="100" fill="hold">
                      <p:stCondLst>
                        <p:cond delay="0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04" dur="2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5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6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527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528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0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5F7AA432-66C6-42AC-A742-100862FD1E20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1" name="CustomShape 7"/>
          <p:cNvSpPr/>
          <p:nvPr/>
        </p:nvSpPr>
        <p:spPr>
          <a:xfrm>
            <a:off x="3737880" y="1014480"/>
            <a:ext cx="88038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 algn="r" rtl="1">
              <a:lnSpc>
                <a:spcPct val="120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پیاده سازی 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2" name="CustomShape 8"/>
          <p:cNvSpPr/>
          <p:nvPr/>
        </p:nvSpPr>
        <p:spPr>
          <a:xfrm>
            <a:off x="11206080" y="1794600"/>
            <a:ext cx="630000" cy="4852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5f51c"/>
          </a:solidFill>
          <a:ln>
            <a:solidFill>
              <a:srgbClr val="05f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3" name="CustomShape 9"/>
          <p:cNvSpPr/>
          <p:nvPr/>
        </p:nvSpPr>
        <p:spPr>
          <a:xfrm>
            <a:off x="8156880" y="1832040"/>
            <a:ext cx="2744640" cy="4852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Line 10"/>
          <p:cNvSpPr/>
          <p:nvPr/>
        </p:nvSpPr>
        <p:spPr>
          <a:xfrm flipH="1">
            <a:off x="8193600" y="179424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CustomShape 11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6" name="CustomShape 12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7" name="CustomShape 13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8" name="CustomShape 14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9" name="CustomShape 15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0" name="CustomShape 16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1" name="CustomShape 17"/>
          <p:cNvSpPr/>
          <p:nvPr/>
        </p:nvSpPr>
        <p:spPr>
          <a:xfrm>
            <a:off x="5556240" y="2133000"/>
            <a:ext cx="2435760" cy="36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18"/>
          <p:cNvSpPr/>
          <p:nvPr/>
        </p:nvSpPr>
        <p:spPr>
          <a:xfrm>
            <a:off x="9634320" y="1865520"/>
            <a:ext cx="12672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به روز رسانی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3" name="Picture 50" descr=""/>
          <p:cNvPicPr/>
          <p:nvPr/>
        </p:nvPicPr>
        <p:blipFill>
          <a:blip r:embed="rId2"/>
          <a:stretch/>
        </p:blipFill>
        <p:spPr>
          <a:xfrm>
            <a:off x="1778760" y="752040"/>
            <a:ext cx="5568480" cy="2989080"/>
          </a:xfrm>
          <a:prstGeom prst="rect">
            <a:avLst/>
          </a:prstGeom>
          <a:ln>
            <a:noFill/>
          </a:ln>
        </p:spPr>
      </p:pic>
      <p:pic>
        <p:nvPicPr>
          <p:cNvPr id="544" name="Picture 54" descr=""/>
          <p:cNvPicPr/>
          <p:nvPr/>
        </p:nvPicPr>
        <p:blipFill>
          <a:blip r:embed="rId3"/>
          <a:stretch/>
        </p:blipFill>
        <p:spPr>
          <a:xfrm>
            <a:off x="2522520" y="4322880"/>
            <a:ext cx="8998200" cy="2108880"/>
          </a:xfrm>
          <a:prstGeom prst="rect">
            <a:avLst/>
          </a:prstGeom>
          <a:ln>
            <a:noFill/>
          </a:ln>
        </p:spPr>
      </p:pic>
      <p:pic>
        <p:nvPicPr>
          <p:cNvPr id="545" name="Picture 51" descr=""/>
          <p:cNvPicPr/>
          <p:nvPr/>
        </p:nvPicPr>
        <p:blipFill>
          <a:blip r:embed="rId4"/>
          <a:stretch/>
        </p:blipFill>
        <p:spPr>
          <a:xfrm>
            <a:off x="7584480" y="2751840"/>
            <a:ext cx="3889080" cy="818640"/>
          </a:xfrm>
          <a:prstGeom prst="rect">
            <a:avLst/>
          </a:prstGeom>
          <a:ln>
            <a:noFill/>
          </a:ln>
        </p:spPr>
      </p:pic>
      <p:pic>
        <p:nvPicPr>
          <p:cNvPr id="546" name="" descr=""/>
          <p:cNvPicPr/>
          <p:nvPr/>
        </p:nvPicPr>
        <p:blipFill>
          <a:blip r:embed="rId5"/>
          <a:stretch/>
        </p:blipFill>
        <p:spPr>
          <a:xfrm>
            <a:off x="10150200" y="720"/>
            <a:ext cx="2042280" cy="1112040"/>
          </a:xfrm>
          <a:prstGeom prst="rect">
            <a:avLst/>
          </a:prstGeom>
          <a:ln>
            <a:noFill/>
          </a:ln>
        </p:spPr>
      </p:pic>
      <p:pic>
        <p:nvPicPr>
          <p:cNvPr id="547" name="" descr=""/>
          <p:cNvPicPr/>
          <p:nvPr/>
        </p:nvPicPr>
        <p:blipFill>
          <a:blip r:embed="rId6"/>
          <a:stretch/>
        </p:blipFill>
        <p:spPr>
          <a:xfrm>
            <a:off x="10150200" y="720"/>
            <a:ext cx="2042280" cy="11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1" dur="20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9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551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552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3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4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5DBFD385-AC22-48FB-805F-EBC279E40794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5" name="CustomShape 7"/>
          <p:cNvSpPr/>
          <p:nvPr/>
        </p:nvSpPr>
        <p:spPr>
          <a:xfrm>
            <a:off x="3737880" y="1014480"/>
            <a:ext cx="88038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 algn="r" rtl="1">
              <a:lnSpc>
                <a:spcPct val="120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پیاده سازی به صورت دستی 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6" name="CustomShape 8"/>
          <p:cNvSpPr/>
          <p:nvPr/>
        </p:nvSpPr>
        <p:spPr>
          <a:xfrm>
            <a:off x="11206080" y="1794600"/>
            <a:ext cx="630000" cy="4852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5f51c"/>
          </a:solidFill>
          <a:ln>
            <a:solidFill>
              <a:srgbClr val="05f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7" name="CustomShape 9"/>
          <p:cNvSpPr/>
          <p:nvPr/>
        </p:nvSpPr>
        <p:spPr>
          <a:xfrm>
            <a:off x="8156880" y="1832040"/>
            <a:ext cx="2744640" cy="4852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8" name="Line 10"/>
          <p:cNvSpPr/>
          <p:nvPr/>
        </p:nvSpPr>
        <p:spPr>
          <a:xfrm flipH="1">
            <a:off x="8193600" y="179424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9" name="Picture 83" descr=""/>
          <p:cNvPicPr/>
          <p:nvPr/>
        </p:nvPicPr>
        <p:blipFill>
          <a:blip r:embed="rId2"/>
          <a:stretch/>
        </p:blipFill>
        <p:spPr>
          <a:xfrm>
            <a:off x="2091600" y="1128960"/>
            <a:ext cx="5949720" cy="2047680"/>
          </a:xfrm>
          <a:prstGeom prst="rect">
            <a:avLst/>
          </a:prstGeom>
          <a:ln>
            <a:noFill/>
          </a:ln>
        </p:spPr>
      </p:pic>
      <p:pic>
        <p:nvPicPr>
          <p:cNvPr id="560" name="Picture 84" descr=""/>
          <p:cNvPicPr/>
          <p:nvPr/>
        </p:nvPicPr>
        <p:blipFill>
          <a:blip r:embed="rId3"/>
          <a:stretch/>
        </p:blipFill>
        <p:spPr>
          <a:xfrm>
            <a:off x="1891800" y="3507480"/>
            <a:ext cx="5936760" cy="1787040"/>
          </a:xfrm>
          <a:prstGeom prst="rect">
            <a:avLst/>
          </a:prstGeom>
          <a:ln>
            <a:noFill/>
          </a:ln>
        </p:spPr>
      </p:pic>
      <p:sp>
        <p:nvSpPr>
          <p:cNvPr id="561" name="CustomShape 11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2" name="CustomShape 12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3" name="CustomShape 13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4" name="CustomShape 14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5" name="CustomShape 15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6" name="CustomShape 16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67" name="" descr=""/>
          <p:cNvPicPr/>
          <p:nvPr/>
        </p:nvPicPr>
        <p:blipFill>
          <a:blip r:embed="rId4"/>
          <a:stretch/>
        </p:blipFill>
        <p:spPr>
          <a:xfrm>
            <a:off x="10150200" y="720"/>
            <a:ext cx="2042280" cy="11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2" dur="indefinite" restart="never" nodeType="tmRoot">
          <p:childTnLst>
            <p:seq>
              <p:cTn id="113" dur="indefinite" nodeType="mainSeq"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18" dur="2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2438280" y="2530080"/>
            <a:ext cx="7019640" cy="335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 rtl="1"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b="0" lang="en-US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عنوان پروژه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 rtl="1">
              <a:lnSpc>
                <a:spcPct val="150000"/>
              </a:lnSpc>
            </a:pPr>
            <a:r>
              <a:rPr b="1" lang="en-US" sz="20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کنترل مصرف انرژی در تنظیم دمای محیط با استفاده از </a:t>
            </a:r>
            <a:r>
              <a:rPr b="1" lang="en-US" sz="20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IOT</a:t>
            </a:r>
            <a:r>
              <a:rPr b="1" lang="en-US" sz="2000" spc="-1" strike="noStrike">
                <a:solidFill>
                  <a:srgbClr val="222222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و هوشمند سازی فرایند صرفه جویی در مصرف انرژی با استفاده از ارتباط اشیاء با یکدیگر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 rtl="1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 rtl="1">
              <a:lnSpc>
                <a:spcPct val="150000"/>
              </a:lnSpc>
            </a:pPr>
            <a:r>
              <a:rPr b="0" lang="en-US" sz="20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گردآورنده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محمدرضا شفیعی جوکار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 rtl="1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 rtl="1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 rtl="1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1600200" y="6172200"/>
            <a:ext cx="57276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 algn="r">
              <a:lnSpc>
                <a:spcPct val="100000"/>
              </a:lnSpc>
            </a:pPr>
            <a:fld id="{A8DC719E-FCD3-46D4-BE30-B80BF15D7EF1}" type="slidenum">
              <a:rPr b="0" lang="en-US" sz="1000" spc="-1" strike="noStrike">
                <a:solidFill>
                  <a:srgbClr val="4f78d4"/>
                </a:solidFill>
                <a:uFill>
                  <a:solidFill>
                    <a:srgbClr val="ffffff"/>
                  </a:solidFill>
                </a:uFill>
                <a:latin typeface="Tw Cen MT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2"/>
          <a:stretch/>
        </p:blipFill>
        <p:spPr>
          <a:xfrm>
            <a:off x="3291840" y="149040"/>
            <a:ext cx="5371560" cy="2685600"/>
          </a:xfrm>
          <a:prstGeom prst="rect">
            <a:avLst/>
          </a:prstGeom>
          <a:ln>
            <a:noFill/>
          </a:ln>
        </p:spPr>
      </p:pic>
    </p:spTree>
  </p:cSld>
  <p:transition spd="med">
    <p:wipe dir="d"/>
  </p:transition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9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571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572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3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01B103F3-1BF8-4E32-9CAE-869C1601E00D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5" name="CustomShape 7"/>
          <p:cNvSpPr/>
          <p:nvPr/>
        </p:nvSpPr>
        <p:spPr>
          <a:xfrm>
            <a:off x="3737880" y="1014480"/>
            <a:ext cx="88038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 algn="r" rtl="1">
              <a:lnSpc>
                <a:spcPct val="120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پیاده سازی به صورت دستی 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6" name="CustomShape 8"/>
          <p:cNvSpPr/>
          <p:nvPr/>
        </p:nvSpPr>
        <p:spPr>
          <a:xfrm>
            <a:off x="11206080" y="1794600"/>
            <a:ext cx="630000" cy="4852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5f51c"/>
          </a:solidFill>
          <a:ln>
            <a:solidFill>
              <a:srgbClr val="05f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7" name="CustomShape 9"/>
          <p:cNvSpPr/>
          <p:nvPr/>
        </p:nvSpPr>
        <p:spPr>
          <a:xfrm>
            <a:off x="8156880" y="1832040"/>
            <a:ext cx="2744640" cy="4852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8" name="Line 10"/>
          <p:cNvSpPr/>
          <p:nvPr/>
        </p:nvSpPr>
        <p:spPr>
          <a:xfrm flipH="1">
            <a:off x="8193600" y="179424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CustomShape 11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0" name="CustomShape 12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1" name="CustomShape 13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2" name="CustomShape 14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3" name="CustomShape 15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4" name="CustomShape 16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85" name="Picture 29" descr=""/>
          <p:cNvPicPr/>
          <p:nvPr/>
        </p:nvPicPr>
        <p:blipFill>
          <a:blip r:embed="rId2"/>
          <a:stretch/>
        </p:blipFill>
        <p:spPr>
          <a:xfrm>
            <a:off x="2860560" y="2342880"/>
            <a:ext cx="5936760" cy="2906280"/>
          </a:xfrm>
          <a:prstGeom prst="rect">
            <a:avLst/>
          </a:prstGeom>
          <a:ln>
            <a:noFill/>
          </a:ln>
        </p:spPr>
      </p:pic>
      <p:pic>
        <p:nvPicPr>
          <p:cNvPr id="586" name="" descr=""/>
          <p:cNvPicPr/>
          <p:nvPr/>
        </p:nvPicPr>
        <p:blipFill>
          <a:blip r:embed="rId3"/>
          <a:stretch/>
        </p:blipFill>
        <p:spPr>
          <a:xfrm>
            <a:off x="10150200" y="720"/>
            <a:ext cx="2042280" cy="11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0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25" dur="20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8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590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591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2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3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0C43F3E9-7287-4ECE-8690-FDE5B21C2B60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4" name="CustomShape 7"/>
          <p:cNvSpPr/>
          <p:nvPr/>
        </p:nvSpPr>
        <p:spPr>
          <a:xfrm>
            <a:off x="3737880" y="1014480"/>
            <a:ext cx="88038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 algn="r" rtl="1">
              <a:lnSpc>
                <a:spcPct val="120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پیاده سازی با </a:t>
            </a: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Processor Expert</a:t>
            </a: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5" name="CustomShape 8"/>
          <p:cNvSpPr/>
          <p:nvPr/>
        </p:nvSpPr>
        <p:spPr>
          <a:xfrm>
            <a:off x="11206080" y="1794600"/>
            <a:ext cx="630000" cy="4852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5f51c"/>
          </a:solidFill>
          <a:ln>
            <a:solidFill>
              <a:srgbClr val="05f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6" name="CustomShape 9"/>
          <p:cNvSpPr/>
          <p:nvPr/>
        </p:nvSpPr>
        <p:spPr>
          <a:xfrm>
            <a:off x="8156880" y="1832040"/>
            <a:ext cx="2744640" cy="4852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7" name="Line 10"/>
          <p:cNvSpPr/>
          <p:nvPr/>
        </p:nvSpPr>
        <p:spPr>
          <a:xfrm flipH="1">
            <a:off x="8193600" y="179424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8" name="CustomShape 11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9" name="CustomShape 12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0" name="CustomShape 13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1" name="CustomShape 14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2" name="CustomShape 15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3" name="CustomShape 16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4" name="Line 17"/>
          <p:cNvSpPr/>
          <p:nvPr/>
        </p:nvSpPr>
        <p:spPr>
          <a:xfrm flipH="1">
            <a:off x="8139960" y="224172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5" name="CustomShape 18"/>
          <p:cNvSpPr/>
          <p:nvPr/>
        </p:nvSpPr>
        <p:spPr>
          <a:xfrm>
            <a:off x="8773200" y="2280240"/>
            <a:ext cx="151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6" name="Line 19"/>
          <p:cNvSpPr/>
          <p:nvPr/>
        </p:nvSpPr>
        <p:spPr>
          <a:xfrm flipH="1">
            <a:off x="8139960" y="266724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7" name="CustomShape 20"/>
          <p:cNvSpPr/>
          <p:nvPr/>
        </p:nvSpPr>
        <p:spPr>
          <a:xfrm>
            <a:off x="8831880" y="2705760"/>
            <a:ext cx="1394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8" name="Line 21"/>
          <p:cNvSpPr/>
          <p:nvPr/>
        </p:nvSpPr>
        <p:spPr>
          <a:xfrm flipH="1">
            <a:off x="8139960" y="306252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9" name="CustomShape 22"/>
          <p:cNvSpPr/>
          <p:nvPr/>
        </p:nvSpPr>
        <p:spPr>
          <a:xfrm>
            <a:off x="8758080" y="3101040"/>
            <a:ext cx="154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0" name="Line 23"/>
          <p:cNvSpPr/>
          <p:nvPr/>
        </p:nvSpPr>
        <p:spPr>
          <a:xfrm flipH="1">
            <a:off x="8129520" y="351000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CustomShape 24"/>
          <p:cNvSpPr/>
          <p:nvPr/>
        </p:nvSpPr>
        <p:spPr>
          <a:xfrm>
            <a:off x="8739360" y="3548160"/>
            <a:ext cx="1558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وقفه ها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2" name="Picture 95" descr=""/>
          <p:cNvPicPr/>
          <p:nvPr/>
        </p:nvPicPr>
        <p:blipFill>
          <a:blip r:embed="rId2"/>
          <a:stretch/>
        </p:blipFill>
        <p:spPr>
          <a:xfrm>
            <a:off x="1918440" y="960480"/>
            <a:ext cx="4911120" cy="5668560"/>
          </a:xfrm>
          <a:prstGeom prst="rect">
            <a:avLst/>
          </a:prstGeom>
          <a:ln>
            <a:noFill/>
          </a:ln>
        </p:spPr>
      </p:pic>
      <p:pic>
        <p:nvPicPr>
          <p:cNvPr id="613" name="" descr=""/>
          <p:cNvPicPr/>
          <p:nvPr/>
        </p:nvPicPr>
        <p:blipFill>
          <a:blip r:embed="rId3"/>
          <a:stretch/>
        </p:blipFill>
        <p:spPr>
          <a:xfrm>
            <a:off x="10150200" y="720"/>
            <a:ext cx="2042280" cy="11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6" dur="indefinite" restart="never" nodeType="tmRoot">
          <p:childTnLst>
            <p:seq>
              <p:cTn id="127" dur="indefinite" nodeType="mainSeq"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2" dur="2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5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617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618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9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0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88095EFB-96D2-4491-B943-FA13C2ADEC8A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1" name="CustomShape 7"/>
          <p:cNvSpPr/>
          <p:nvPr/>
        </p:nvSpPr>
        <p:spPr>
          <a:xfrm>
            <a:off x="3737880" y="1014480"/>
            <a:ext cx="88038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 algn="r" rtl="1">
              <a:lnSpc>
                <a:spcPct val="120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پیاده سازی با </a:t>
            </a: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Processor Expert</a:t>
            </a: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2" name="CustomShape 8"/>
          <p:cNvSpPr/>
          <p:nvPr/>
        </p:nvSpPr>
        <p:spPr>
          <a:xfrm>
            <a:off x="11206080" y="1794600"/>
            <a:ext cx="630000" cy="4852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5f51c"/>
          </a:solidFill>
          <a:ln>
            <a:solidFill>
              <a:srgbClr val="05f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3" name="CustomShape 9"/>
          <p:cNvSpPr/>
          <p:nvPr/>
        </p:nvSpPr>
        <p:spPr>
          <a:xfrm>
            <a:off x="8156880" y="1832040"/>
            <a:ext cx="2744640" cy="4852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4" name="Line 10"/>
          <p:cNvSpPr/>
          <p:nvPr/>
        </p:nvSpPr>
        <p:spPr>
          <a:xfrm flipH="1">
            <a:off x="8193600" y="179424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CustomShape 11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6" name="CustomShape 12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7" name="CustomShape 13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8" name="CustomShape 14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9" name="CustomShape 15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0" name="CustomShape 16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1" name="Line 17"/>
          <p:cNvSpPr/>
          <p:nvPr/>
        </p:nvSpPr>
        <p:spPr>
          <a:xfrm flipH="1">
            <a:off x="8139960" y="224172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18"/>
          <p:cNvSpPr/>
          <p:nvPr/>
        </p:nvSpPr>
        <p:spPr>
          <a:xfrm>
            <a:off x="8773200" y="2280240"/>
            <a:ext cx="151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3" name="Line 19"/>
          <p:cNvSpPr/>
          <p:nvPr/>
        </p:nvSpPr>
        <p:spPr>
          <a:xfrm flipH="1">
            <a:off x="8139960" y="266724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CustomShape 20"/>
          <p:cNvSpPr/>
          <p:nvPr/>
        </p:nvSpPr>
        <p:spPr>
          <a:xfrm>
            <a:off x="8831880" y="2705760"/>
            <a:ext cx="1394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5" name="Line 21"/>
          <p:cNvSpPr/>
          <p:nvPr/>
        </p:nvSpPr>
        <p:spPr>
          <a:xfrm flipH="1">
            <a:off x="8139960" y="306252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CustomShape 22"/>
          <p:cNvSpPr/>
          <p:nvPr/>
        </p:nvSpPr>
        <p:spPr>
          <a:xfrm>
            <a:off x="8758080" y="3101040"/>
            <a:ext cx="154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7" name="Line 23"/>
          <p:cNvSpPr/>
          <p:nvPr/>
        </p:nvSpPr>
        <p:spPr>
          <a:xfrm flipH="1">
            <a:off x="8129520" y="351000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24"/>
          <p:cNvSpPr/>
          <p:nvPr/>
        </p:nvSpPr>
        <p:spPr>
          <a:xfrm>
            <a:off x="8739360" y="3548160"/>
            <a:ext cx="1558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وقفه ها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9" name="Picture 97" descr=""/>
          <p:cNvPicPr/>
          <p:nvPr/>
        </p:nvPicPr>
        <p:blipFill>
          <a:blip r:embed="rId2"/>
          <a:stretch/>
        </p:blipFill>
        <p:spPr>
          <a:xfrm>
            <a:off x="2111040" y="1513080"/>
            <a:ext cx="5375160" cy="3789720"/>
          </a:xfrm>
          <a:prstGeom prst="rect">
            <a:avLst/>
          </a:prstGeom>
          <a:ln>
            <a:noFill/>
          </a:ln>
        </p:spPr>
      </p:pic>
      <p:pic>
        <p:nvPicPr>
          <p:cNvPr id="640" name="" descr=""/>
          <p:cNvPicPr/>
          <p:nvPr/>
        </p:nvPicPr>
        <p:blipFill>
          <a:blip r:embed="rId3"/>
          <a:stretch/>
        </p:blipFill>
        <p:spPr>
          <a:xfrm>
            <a:off x="10150200" y="720"/>
            <a:ext cx="2042280" cy="11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3" dur="indefinite" restart="never" nodeType="tmRoot">
          <p:childTnLst>
            <p:seq>
              <p:cTn id="134" dur="indefinite" nodeType="mainSeq">
                <p:childTnLst>
                  <p:par>
                    <p:cTn id="135" fill="hold">
                      <p:stCondLst>
                        <p:cond delay="0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9" dur="2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2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3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644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645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6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7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38A5BCFE-528B-494B-B731-B624C757F6AC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8" name="CustomShape 7"/>
          <p:cNvSpPr/>
          <p:nvPr/>
        </p:nvSpPr>
        <p:spPr>
          <a:xfrm>
            <a:off x="3737880" y="1014480"/>
            <a:ext cx="88038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 algn="r" rtl="1">
              <a:lnSpc>
                <a:spcPct val="120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پیاده سازی با </a:t>
            </a: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Processor Expert</a:t>
            </a: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9" name="CustomShape 8"/>
          <p:cNvSpPr/>
          <p:nvPr/>
        </p:nvSpPr>
        <p:spPr>
          <a:xfrm>
            <a:off x="11206080" y="1794600"/>
            <a:ext cx="630000" cy="4852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5f51c"/>
          </a:solidFill>
          <a:ln>
            <a:solidFill>
              <a:srgbClr val="05f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/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0" name="CustomShape 9"/>
          <p:cNvSpPr/>
          <p:nvPr/>
        </p:nvSpPr>
        <p:spPr>
          <a:xfrm>
            <a:off x="8156880" y="1832040"/>
            <a:ext cx="2744640" cy="4852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1" name="Line 10"/>
          <p:cNvSpPr/>
          <p:nvPr/>
        </p:nvSpPr>
        <p:spPr>
          <a:xfrm flipH="1">
            <a:off x="8193600" y="179424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CustomShape 11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3" name="CustomShape 12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4" name="CustomShape 13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5" name="CustomShape 14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6" name="CustomShape 15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7" name="CustomShape 16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8" name="Line 17"/>
          <p:cNvSpPr/>
          <p:nvPr/>
        </p:nvSpPr>
        <p:spPr>
          <a:xfrm flipH="1">
            <a:off x="8139960" y="224172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9" name="CustomShape 18"/>
          <p:cNvSpPr/>
          <p:nvPr/>
        </p:nvSpPr>
        <p:spPr>
          <a:xfrm>
            <a:off x="8773200" y="2280240"/>
            <a:ext cx="151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0" name="Line 19"/>
          <p:cNvSpPr/>
          <p:nvPr/>
        </p:nvSpPr>
        <p:spPr>
          <a:xfrm flipH="1">
            <a:off x="8139960" y="266724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CustomShape 20"/>
          <p:cNvSpPr/>
          <p:nvPr/>
        </p:nvSpPr>
        <p:spPr>
          <a:xfrm>
            <a:off x="8831880" y="2705760"/>
            <a:ext cx="1394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2" name="Line 21"/>
          <p:cNvSpPr/>
          <p:nvPr/>
        </p:nvSpPr>
        <p:spPr>
          <a:xfrm flipH="1">
            <a:off x="8139960" y="306252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CustomShape 22"/>
          <p:cNvSpPr/>
          <p:nvPr/>
        </p:nvSpPr>
        <p:spPr>
          <a:xfrm>
            <a:off x="8758080" y="3101040"/>
            <a:ext cx="15418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Timer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4" name="Line 23"/>
          <p:cNvSpPr/>
          <p:nvPr/>
        </p:nvSpPr>
        <p:spPr>
          <a:xfrm flipH="1">
            <a:off x="8129520" y="351000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CustomShape 24"/>
          <p:cNvSpPr/>
          <p:nvPr/>
        </p:nvSpPr>
        <p:spPr>
          <a:xfrm>
            <a:off x="8739360" y="3548160"/>
            <a:ext cx="15588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راه اندازی وقفه ها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6" name="Picture 65" descr=""/>
          <p:cNvPicPr/>
          <p:nvPr/>
        </p:nvPicPr>
        <p:blipFill>
          <a:blip r:embed="rId2"/>
          <a:stretch/>
        </p:blipFill>
        <p:spPr>
          <a:xfrm>
            <a:off x="1821240" y="587520"/>
            <a:ext cx="4266720" cy="4605480"/>
          </a:xfrm>
          <a:prstGeom prst="rect">
            <a:avLst/>
          </a:prstGeom>
          <a:ln>
            <a:noFill/>
          </a:ln>
        </p:spPr>
      </p:pic>
      <p:sp>
        <p:nvSpPr>
          <p:cNvPr id="667" name="CustomShape 25"/>
          <p:cNvSpPr/>
          <p:nvPr/>
        </p:nvSpPr>
        <p:spPr>
          <a:xfrm>
            <a:off x="6088320" y="3354840"/>
            <a:ext cx="6095520" cy="320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 rtl="1">
              <a:lnSpc>
                <a:spcPct val="120000"/>
              </a:lnSpc>
            </a:pP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Arial"/>
                <a:ea typeface="Times New Roman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15000"/>
              </a:lnSpc>
            </a:pP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typedef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nsolas"/>
                <a:ea typeface="Times New Roman"/>
              </a:rPr>
              <a:t> 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struct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nsolas"/>
                <a:ea typeface="Times New Roman"/>
              </a:rPr>
              <a:t> 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{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15000"/>
              </a:lnSpc>
            </a:pP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  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LDD_TDeviceData *handle; /* LDD device handle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 */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15000"/>
              </a:lnSpc>
            </a:pP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  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volatile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nsolas"/>
                <a:ea typeface="Times New Roman"/>
              </a:rPr>
              <a:t> 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uint8_t isSent; /* this will be set to 1 once the block has been sent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 */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15000"/>
              </a:lnSpc>
            </a:pP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  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uint8_t rxChar; /* single character buffer for receiving chars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 */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rtl="1">
              <a:lnSpc>
                <a:spcPct val="115000"/>
              </a:lnSpc>
            </a:pP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  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uint8_t (*rxPutFct)(uint8_t); /* callback to put received character into buffer</a:t>
            </a:r>
            <a:r>
              <a:rPr b="0" lang="en-US" sz="1800" spc="-1" strike="noStrike">
                <a:solidFill>
                  <a:srgbClr val="373737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Times New Roman"/>
              </a:rPr>
              <a:t> */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68" name="" descr=""/>
          <p:cNvPicPr/>
          <p:nvPr/>
        </p:nvPicPr>
        <p:blipFill>
          <a:blip r:embed="rId3"/>
          <a:stretch/>
        </p:blipFill>
        <p:spPr>
          <a:xfrm>
            <a:off x="10150200" y="720"/>
            <a:ext cx="2042280" cy="11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0" dur="indefinite" restart="never" nodeType="tmRoot">
          <p:childTnLst>
            <p:seq>
              <p:cTn id="141" dur="indefinite" nodeType="mainSeq">
                <p:childTnLst>
                  <p:par>
                    <p:cTn id="142" fill="hold">
                      <p:stCondLst>
                        <p:cond delay="0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46" dur="20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0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1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672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673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98D0BEF7-066E-4D8A-8ABF-89D7E37AAFFD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6" name="CustomShape 7"/>
          <p:cNvSpPr/>
          <p:nvPr/>
        </p:nvSpPr>
        <p:spPr>
          <a:xfrm>
            <a:off x="3737880" y="1014480"/>
            <a:ext cx="88038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914400" algn="r" rtl="1">
              <a:lnSpc>
                <a:spcPct val="120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حسگر دمایی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7" name="CustomShape 8"/>
          <p:cNvSpPr/>
          <p:nvPr/>
        </p:nvSpPr>
        <p:spPr>
          <a:xfrm>
            <a:off x="11206080" y="1794600"/>
            <a:ext cx="630000" cy="48528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5f51c"/>
          </a:solidFill>
          <a:ln>
            <a:solidFill>
              <a:srgbClr val="05f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CustomShape 9"/>
          <p:cNvSpPr/>
          <p:nvPr/>
        </p:nvSpPr>
        <p:spPr>
          <a:xfrm>
            <a:off x="8156880" y="1832040"/>
            <a:ext cx="2744640" cy="48528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سنسور دمای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LM35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9" name="Line 10"/>
          <p:cNvSpPr/>
          <p:nvPr/>
        </p:nvSpPr>
        <p:spPr>
          <a:xfrm flipH="1">
            <a:off x="8193600" y="1794240"/>
            <a:ext cx="3458520" cy="1224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CustomShape 11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1" name="CustomShape 12"/>
          <p:cNvSpPr/>
          <p:nvPr/>
        </p:nvSpPr>
        <p:spPr>
          <a:xfrm>
            <a:off x="245520" y="29682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2" name="CustomShape 13"/>
          <p:cNvSpPr/>
          <p:nvPr/>
        </p:nvSpPr>
        <p:spPr>
          <a:xfrm>
            <a:off x="235800" y="20268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3" name="CustomShape 14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4" name="CustomShape 15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5" name="CustomShape 16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6" name="Picture 28" descr=""/>
          <p:cNvPicPr/>
          <p:nvPr/>
        </p:nvPicPr>
        <p:blipFill>
          <a:blip r:embed="rId2"/>
          <a:stretch/>
        </p:blipFill>
        <p:spPr>
          <a:xfrm>
            <a:off x="2300400" y="1865520"/>
            <a:ext cx="3063960" cy="2520360"/>
          </a:xfrm>
          <a:prstGeom prst="rect">
            <a:avLst/>
          </a:prstGeom>
          <a:ln>
            <a:noFill/>
          </a:ln>
        </p:spPr>
      </p:pic>
      <p:sp>
        <p:nvSpPr>
          <p:cNvPr id="687" name="CustomShape 17"/>
          <p:cNvSpPr/>
          <p:nvPr/>
        </p:nvSpPr>
        <p:spPr>
          <a:xfrm>
            <a:off x="6829560" y="2636640"/>
            <a:ext cx="378576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خروجی آنالوگ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10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میلی ولت به ازای هر درجه سانتی گراد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محدوده اندازه گیری -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45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تا +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13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۳۷۰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mV=37^C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
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۲۰۹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mV=20.9^C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نمونه های ماژول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ADC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،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16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بیتی میباشند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8" name="CustomShape 18"/>
          <p:cNvSpPr/>
          <p:nvPr/>
        </p:nvSpPr>
        <p:spPr>
          <a:xfrm>
            <a:off x="4062240" y="4780080"/>
            <a:ext cx="6095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alibri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alibri"/>
              </a:rPr>
              <a:t> 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Calibri"/>
              </a:rPr>
              <a:t>value = (((value*2.56)*100)/65535);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9" name="" descr=""/>
          <p:cNvPicPr/>
          <p:nvPr/>
        </p:nvPicPr>
        <p:blipFill>
          <a:blip r:embed="rId3"/>
          <a:stretch/>
        </p:blipFill>
        <p:spPr>
          <a:xfrm>
            <a:off x="10150200" y="720"/>
            <a:ext cx="2042280" cy="11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0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3" dur="2000"/>
                                        <p:tgtEl>
                                          <p:spTgt spid="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Reviews Different Methods of Industrial Wastes Ranking Systems &amp; Risk Assessment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1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693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694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5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6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529C4F75-B61C-44A3-AEF4-A17546866CE9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7" name="CustomShape 7"/>
          <p:cNvSpPr/>
          <p:nvPr/>
        </p:nvSpPr>
        <p:spPr>
          <a:xfrm>
            <a:off x="2300400" y="4604040"/>
            <a:ext cx="9496800" cy="183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just" rtl="1">
              <a:lnSpc>
                <a:spcPct val="120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پیشنهاد می­شود جهت تکمیل استفاده ازین بورد و تکمیل سند ارائه شده پیاده سازی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Touch Slider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، شتاب سنج ،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I2C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، ایجاد موج های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PWM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و استفاده از وقفه های خارجی صورت گیرد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 rtl="1">
              <a:lnSpc>
                <a:spcPct val="120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میتوان در مراحل بعدی ،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USB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 بورد را فعال کرد 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720" algn="just" rtl="1">
              <a:lnSpc>
                <a:spcPct val="120000"/>
              </a:lnSpc>
              <a:buClr>
                <a:srgbClr val="000000"/>
              </a:buClr>
              <a:buFont typeface="Times New Roman"/>
              <a:buChar char="-"/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Calibri"/>
              </a:rPr>
              <a:t>و در نهایت میتوان پروژه ای کارا برای سیستم حمل و نقل و مورد استفاده در صنعت خودرو سازی با توجه به ویژگی های این بورد ارائه کرد .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8" name="CustomShape 8"/>
          <p:cNvSpPr/>
          <p:nvPr/>
        </p:nvSpPr>
        <p:spPr>
          <a:xfrm>
            <a:off x="2286000" y="811080"/>
            <a:ext cx="9496800" cy="25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6840" algn="just" rtl="1">
              <a:lnSpc>
                <a:spcPct val="120000"/>
              </a:lnSpc>
            </a:pPr>
            <a:r>
              <a:rPr b="1" lang="en-US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
</a:t>
            </a:r>
            <a:r>
              <a:rPr b="1" lang="en-US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نتیجه گیری 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یک بورد کم هزینه از لحاظ توان مصرفی میباشد که برای پروژه های که نیاز به پردازش های سنگین و پردازش های اعشاری ندارند مناسب است .همچنین راحتی راه­اندازی قسمت های مختلف ،این بورد  را برای پروژه های که سرعت پیاده سازی مهم است مناسب کرده است . لذا در پروژه های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RAPID APP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این  بورد بسیار مناسب است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 rtl="1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همچنین ماژول وای فای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به دلیل راحتی راه اندازی و قیمت کم و کار کردن در دو مود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CLIENT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و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ACCESSPOINT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یک ماژول خوب برای پروژه­های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IOT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که از 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WIFI</a:t>
            </a: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استفاده میکنند میباشد 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9" name="CustomShape 9"/>
          <p:cNvSpPr/>
          <p:nvPr/>
        </p:nvSpPr>
        <p:spPr>
          <a:xfrm>
            <a:off x="7134840" y="3996000"/>
            <a:ext cx="5082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457200" indent="-456840" algn="just" rtl="1">
              <a:lnSpc>
                <a:spcPct val="120000"/>
              </a:lnSpc>
            </a:pPr>
            <a:r>
              <a:rPr b="1" lang="en-US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پیشنهادات برای پیاده سازی های آتی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0" name="CustomShape 10"/>
          <p:cNvSpPr/>
          <p:nvPr/>
        </p:nvSpPr>
        <p:spPr>
          <a:xfrm>
            <a:off x="214200" y="35748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1" name="CustomShape 11"/>
          <p:cNvSpPr/>
          <p:nvPr/>
        </p:nvSpPr>
        <p:spPr>
          <a:xfrm>
            <a:off x="222480" y="393084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2" name="CustomShape 12"/>
          <p:cNvSpPr/>
          <p:nvPr/>
        </p:nvSpPr>
        <p:spPr>
          <a:xfrm>
            <a:off x="214200" y="21020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3" name="CustomShape 13"/>
          <p:cNvSpPr/>
          <p:nvPr/>
        </p:nvSpPr>
        <p:spPr>
          <a:xfrm>
            <a:off x="235800" y="294984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4" name="CustomShape 14"/>
          <p:cNvSpPr/>
          <p:nvPr/>
        </p:nvSpPr>
        <p:spPr>
          <a:xfrm>
            <a:off x="214200" y="491292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5" name="CustomShape 15"/>
          <p:cNvSpPr/>
          <p:nvPr/>
        </p:nvSpPr>
        <p:spPr>
          <a:xfrm>
            <a:off x="214200" y="122472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6" name="" descr=""/>
          <p:cNvPicPr/>
          <p:nvPr/>
        </p:nvPicPr>
        <p:blipFill>
          <a:blip r:embed="rId2"/>
          <a:stretch/>
        </p:blipFill>
        <p:spPr>
          <a:xfrm>
            <a:off x="10150200" y="720"/>
            <a:ext cx="2042280" cy="111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4" dur="indefinite" restart="never" nodeType="tmRoot">
          <p:childTnLst>
            <p:seq>
              <p:cTn id="155" dur="indefinite" nodeType="mainSeq">
                <p:childTnLst>
                  <p:par>
                    <p:cTn id="156" fill="hold">
                      <p:stCondLst>
                        <p:cond delay="0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0" dur="2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Reviews Different Methods of Industrial Wastes Ranking Systems &amp; Risk Assessment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8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710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711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2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3E8F6B5B-8051-4A93-8068-F45ED98047AA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4" name="CustomShape 7"/>
          <p:cNvSpPr/>
          <p:nvPr/>
        </p:nvSpPr>
        <p:spPr>
          <a:xfrm>
            <a:off x="1851480" y="1242360"/>
            <a:ext cx="9759960" cy="339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[1] 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2"/>
              </a:rPr>
              <a:t>http://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  <a:hlinkClick r:id="rId3"/>
              </a:rPr>
              <a:t>www.codeproject.com/Articles/750784/Writing-your-first-program-for-the-Freescale-Freed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[2]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  <a:hlinkClick r:id="rId4"/>
              </a:rPr>
              <a:t> http://www.codeproject.com/Articles/750784/Writing-your-first-program-for-the-Freescale-Freed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[3] 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  <a:hlinkClick r:id="rId5"/>
              </a:rPr>
              <a:t>http://www.shabakeh-mag.com/information-feature/2193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[4]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  <a:hlinkClick r:id="rId6"/>
              </a:rPr>
              <a:t>http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  <a:hlinkClick r:id="rId7"/>
              </a:rPr>
              <a:t>://www.learning.asarayan.com/%D8%A2%D9%85%D9%88%D8%B2%D8%B4/%D8%A2%D9%85%D9%88%D8%B2%D8%B4-%D9%88%DB%8C%D9%86%D8%AF%D9%88%D8%B2/%D8%AF%D8%A7%D9%86%D8%B4%D9%86%D8%A7%D9%85%D9%87/3674-%D8%A7%DB%8C%D9%86%D8%AA%D8%B1%D9%86%D8%AA-%D8%A7%D8%B4%DB%8C%D8%A7%D8%A1-%DB%8C%D8%A7-iot-%DA%86%DB%8C%D8%B3%D8%AA-%D9%88-%DA%86%D9%87-%DA%A9%D8%A7%D8%B1%D8%A8%D8%B1%D8%AF%DB%8C-%D8%AF%D8%A7%D8%B1%D8%AF-%D8%9F.htm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[5] 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  <a:hlinkClick r:id="rId8"/>
              </a:rPr>
              <a:t>http://en.wikipedia.org/wiki/Mask_(computing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)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[6]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 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  <a:hlinkClick r:id="rId9"/>
              </a:rPr>
              <a:t>http://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  <a:hlinkClick r:id="rId10"/>
              </a:rPr>
              <a:t>www.steinerberg.com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[7]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  <a:hlinkClick r:id="rId11"/>
              </a:rPr>
              <a:t>/http/electrovolt.ir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  <a:hlinkClick r:id="rId12"/>
              </a:rPr>
              <a:t>/%D8%A8%D8%AE%D8%B4-%D9%86%D9%87%D9%85-%D8%A2%D9%85%D9%88%D8%B2%D8%B4-avr-%D8%A2%D9%85%D9%88%D8%B2%D8%B4-%D8%B1%D8%A7%D9%87-%D8%A7%D9%86%D8%AF%D8%A7%D8%B2%DB%8C-%D9%88%D8%A7%D8%AD%D8%AF%D9%87%D8%A7</a:t>
            </a:r>
            <a:r>
              <a:rPr b="0" lang="en-US" sz="1600" spc="-1" strike="noStrike" u="sng">
                <a:solidFill>
                  <a:srgbClr val="0563c1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  <a:hlinkClick r:id="rId13"/>
              </a:rPr>
              <a:t>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  <a:ea typeface="Times New Roman"/>
              </a:rPr>
              <a:t>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5" name="CustomShape 8"/>
          <p:cNvSpPr/>
          <p:nvPr/>
        </p:nvSpPr>
        <p:spPr>
          <a:xfrm>
            <a:off x="214200" y="35748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6" name="CustomShape 9"/>
          <p:cNvSpPr/>
          <p:nvPr/>
        </p:nvSpPr>
        <p:spPr>
          <a:xfrm>
            <a:off x="203760" y="49446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7" name="CustomShape 10"/>
          <p:cNvSpPr/>
          <p:nvPr/>
        </p:nvSpPr>
        <p:spPr>
          <a:xfrm>
            <a:off x="214200" y="21020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8" name="CustomShape 11"/>
          <p:cNvSpPr/>
          <p:nvPr/>
        </p:nvSpPr>
        <p:spPr>
          <a:xfrm>
            <a:off x="235800" y="294984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9" name="CustomShape 12"/>
          <p:cNvSpPr/>
          <p:nvPr/>
        </p:nvSpPr>
        <p:spPr>
          <a:xfrm>
            <a:off x="203760" y="397332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0" name="CustomShape 13"/>
          <p:cNvSpPr/>
          <p:nvPr/>
        </p:nvSpPr>
        <p:spPr>
          <a:xfrm>
            <a:off x="214200" y="122472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61" dur="indefinite" restart="never" nodeType="tmRoot">
          <p:childTnLst>
            <p:seq>
              <p:cTn id="162" dur="indefinite" nodeType="mainSeq"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200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CustomShape 1"/>
          <p:cNvSpPr/>
          <p:nvPr/>
        </p:nvSpPr>
        <p:spPr>
          <a:xfrm>
            <a:off x="652320" y="5244120"/>
            <a:ext cx="76053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 INTELLIGENCE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2" name="CustomShape 2"/>
          <p:cNvSpPr/>
          <p:nvPr/>
        </p:nvSpPr>
        <p:spPr>
          <a:xfrm>
            <a:off x="-228960" y="5673600"/>
            <a:ext cx="7329600" cy="69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Thanks</a:t>
            </a:r>
            <a:r>
              <a:rPr b="1" lang="en-US" sz="4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For </a:t>
            </a:r>
            <a:r>
              <a:rPr b="1" lang="en-US" sz="3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Your</a:t>
            </a:r>
            <a:r>
              <a:rPr b="1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 </a:t>
            </a:r>
            <a:r>
              <a:rPr b="1" lang="en-US" sz="3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Patience…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23" name="Picture 2" descr=""/>
          <p:cNvPicPr/>
          <p:nvPr/>
        </p:nvPicPr>
        <p:blipFill>
          <a:blip r:embed="rId1"/>
          <a:stretch/>
        </p:blipFill>
        <p:spPr>
          <a:xfrm>
            <a:off x="2957400" y="685080"/>
            <a:ext cx="6086160" cy="4558680"/>
          </a:xfrm>
          <a:prstGeom prst="rect">
            <a:avLst/>
          </a:prstGeom>
          <a:ln>
            <a:noFill/>
          </a:ln>
        </p:spPr>
      </p:pic>
    </p:spTree>
  </p:cSld>
  <p:transition spd="slow" advTm="3000">
    <p:wipe dir="l"/>
  </p:transition>
  <p:timing>
    <p:tnLst>
      <p:par>
        <p:cTn id="168" dur="indefinite" restart="never" nodeType="tmRoot">
          <p:childTnLst>
            <p:seq>
              <p:cTn id="169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1697760" y="374040"/>
            <a:ext cx="9462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Times New Roman"/>
              </a:rPr>
              <a:t>Reviews Different methods of Industrial Wastes Ranking Systems &amp; Risk Assessment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Line 2"/>
          <p:cNvSpPr/>
          <p:nvPr/>
        </p:nvSpPr>
        <p:spPr>
          <a:xfrm>
            <a:off x="6624360" y="6013800"/>
            <a:ext cx="360" cy="510480"/>
          </a:xfrm>
          <a:prstGeom prst="line">
            <a:avLst/>
          </a:prstGeom>
          <a:ln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79" name="Picture 21" descr=""/>
          <p:cNvPicPr/>
          <p:nvPr/>
        </p:nvPicPr>
        <p:blipFill>
          <a:blip r:embed="rId1"/>
          <a:stretch/>
        </p:blipFill>
        <p:spPr>
          <a:xfrm>
            <a:off x="493560" y="69120"/>
            <a:ext cx="972000" cy="846720"/>
          </a:xfrm>
          <a:prstGeom prst="rect">
            <a:avLst/>
          </a:prstGeom>
          <a:ln>
            <a:noFill/>
          </a:ln>
        </p:spPr>
      </p:pic>
      <p:sp>
        <p:nvSpPr>
          <p:cNvPr id="180" name="Line 3"/>
          <p:cNvSpPr/>
          <p:nvPr/>
        </p:nvSpPr>
        <p:spPr>
          <a:xfrm flipH="1">
            <a:off x="6381720" y="2181600"/>
            <a:ext cx="4106160" cy="55440"/>
          </a:xfrm>
          <a:prstGeom prst="line">
            <a:avLst/>
          </a:prstGeom>
          <a:ln w="12600">
            <a:solidFill>
              <a:srgbClr val="15c8d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CustomShape 4"/>
          <p:cNvSpPr/>
          <p:nvPr/>
        </p:nvSpPr>
        <p:spPr>
          <a:xfrm>
            <a:off x="10236600" y="1699560"/>
            <a:ext cx="256320" cy="491400"/>
          </a:xfrm>
          <a:prstGeom prst="rect">
            <a:avLst/>
          </a:prstGeom>
          <a:solidFill>
            <a:srgbClr val="03ed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2" name="CustomShape 5"/>
          <p:cNvSpPr/>
          <p:nvPr/>
        </p:nvSpPr>
        <p:spPr>
          <a:xfrm>
            <a:off x="8492040" y="1769760"/>
            <a:ext cx="158328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 rtl="1">
              <a:lnSpc>
                <a:spcPct val="100000"/>
              </a:lnSpc>
            </a:pPr>
            <a:r>
              <a:rPr b="1" lang="en-US" sz="2400" spc="-1" strike="noStrike">
                <a:solidFill>
                  <a:srgbClr val="03ede7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Line 6"/>
          <p:cNvSpPr/>
          <p:nvPr/>
        </p:nvSpPr>
        <p:spPr>
          <a:xfrm flipH="1">
            <a:off x="2345760" y="3107160"/>
            <a:ext cx="4248360" cy="42480"/>
          </a:xfrm>
          <a:prstGeom prst="line">
            <a:avLst/>
          </a:prstGeom>
          <a:ln w="1908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CustomShape 7"/>
          <p:cNvSpPr/>
          <p:nvPr/>
        </p:nvSpPr>
        <p:spPr>
          <a:xfrm>
            <a:off x="6342480" y="2598120"/>
            <a:ext cx="256680" cy="504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CustomShape 8"/>
          <p:cNvSpPr/>
          <p:nvPr/>
        </p:nvSpPr>
        <p:spPr>
          <a:xfrm>
            <a:off x="5357880" y="2651760"/>
            <a:ext cx="8881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 rtl="1">
              <a:lnSpc>
                <a:spcPct val="100000"/>
              </a:lnSpc>
            </a:pPr>
            <a:r>
              <a:rPr b="1" lang="en-US" sz="2400" spc="-1" strike="noStrike">
                <a:solidFill>
                  <a:srgbClr val="cc99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Line 9"/>
          <p:cNvSpPr/>
          <p:nvPr/>
        </p:nvSpPr>
        <p:spPr>
          <a:xfrm flipH="1">
            <a:off x="6250320" y="3919320"/>
            <a:ext cx="4254120" cy="3600"/>
          </a:xfrm>
          <a:prstGeom prst="line">
            <a:avLst/>
          </a:prstGeom>
          <a:ln w="1908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10"/>
          <p:cNvSpPr/>
          <p:nvPr/>
        </p:nvSpPr>
        <p:spPr>
          <a:xfrm>
            <a:off x="10253160" y="3421800"/>
            <a:ext cx="256320" cy="5043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CustomShape 11"/>
          <p:cNvSpPr/>
          <p:nvPr/>
        </p:nvSpPr>
        <p:spPr>
          <a:xfrm>
            <a:off x="8261640" y="3439080"/>
            <a:ext cx="19170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 rtl="1">
              <a:lnSpc>
                <a:spcPct val="100000"/>
              </a:lnSpc>
            </a:pPr>
            <a:r>
              <a:rPr b="1" lang="en-US" sz="2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 </a:t>
            </a:r>
            <a:r>
              <a:rPr b="1" lang="en-US" sz="2400" spc="-1" strike="noStrike">
                <a:solidFill>
                  <a:srgbClr val="385623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Line 12"/>
          <p:cNvSpPr/>
          <p:nvPr/>
        </p:nvSpPr>
        <p:spPr>
          <a:xfrm flipH="1">
            <a:off x="2323800" y="4802760"/>
            <a:ext cx="4264920" cy="19440"/>
          </a:xfrm>
          <a:prstGeom prst="line">
            <a:avLst/>
          </a:prstGeom>
          <a:ln w="1908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CustomShape 13"/>
          <p:cNvSpPr/>
          <p:nvPr/>
        </p:nvSpPr>
        <p:spPr>
          <a:xfrm>
            <a:off x="6337080" y="4292280"/>
            <a:ext cx="256680" cy="50436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CustomShape 14"/>
          <p:cNvSpPr/>
          <p:nvPr/>
        </p:nvSpPr>
        <p:spPr>
          <a:xfrm>
            <a:off x="4005000" y="4344480"/>
            <a:ext cx="22993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 rtl="1">
              <a:lnSpc>
                <a:spcPct val="100000"/>
              </a:lnSpc>
            </a:pPr>
            <a:r>
              <a:rPr b="1" lang="en-US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 </a:t>
            </a:r>
            <a:r>
              <a:rPr b="1" lang="en-US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Line 15"/>
          <p:cNvSpPr/>
          <p:nvPr/>
        </p:nvSpPr>
        <p:spPr>
          <a:xfrm flipH="1">
            <a:off x="6250320" y="5543640"/>
            <a:ext cx="4297680" cy="48600"/>
          </a:xfrm>
          <a:prstGeom prst="line">
            <a:avLst/>
          </a:prstGeom>
          <a:ln w="1908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3" name="CustomShape 16"/>
          <p:cNvSpPr/>
          <p:nvPr/>
        </p:nvSpPr>
        <p:spPr>
          <a:xfrm>
            <a:off x="10296360" y="5032800"/>
            <a:ext cx="256680" cy="504360"/>
          </a:xfrm>
          <a:prstGeom prst="rect">
            <a:avLst/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4" name="Line 17"/>
          <p:cNvSpPr/>
          <p:nvPr/>
        </p:nvSpPr>
        <p:spPr>
          <a:xfrm flipH="1">
            <a:off x="2285640" y="6528960"/>
            <a:ext cx="4297680" cy="48600"/>
          </a:xfrm>
          <a:prstGeom prst="line">
            <a:avLst/>
          </a:prstGeom>
          <a:ln w="19080">
            <a:solidFill>
              <a:srgbClr val="05f51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5" name="CustomShape 18"/>
          <p:cNvSpPr/>
          <p:nvPr/>
        </p:nvSpPr>
        <p:spPr>
          <a:xfrm>
            <a:off x="6331680" y="6017760"/>
            <a:ext cx="256680" cy="504360"/>
          </a:xfrm>
          <a:prstGeom prst="rect">
            <a:avLst/>
          </a:prstGeom>
          <a:solidFill>
            <a:srgbClr val="05f51c"/>
          </a:solidFill>
          <a:ln>
            <a:solidFill>
              <a:srgbClr val="05f5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6" name="CustomShape 19"/>
          <p:cNvSpPr/>
          <p:nvPr/>
        </p:nvSpPr>
        <p:spPr>
          <a:xfrm>
            <a:off x="8935560" y="5081400"/>
            <a:ext cx="12675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 rtl="1">
              <a:lnSpc>
                <a:spcPct val="100000"/>
              </a:lnSpc>
            </a:pPr>
            <a:r>
              <a:rPr b="1" lang="en-US" sz="2400" spc="-1" strike="noStrike">
                <a:solidFill>
                  <a:srgbClr val="ff0066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جمع بندی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20"/>
          <p:cNvSpPr/>
          <p:nvPr/>
        </p:nvSpPr>
        <p:spPr>
          <a:xfrm>
            <a:off x="4593240" y="6013800"/>
            <a:ext cx="16167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r" rtl="1">
              <a:lnSpc>
                <a:spcPct val="100000"/>
              </a:lnSpc>
            </a:pPr>
            <a:r>
              <a:rPr b="1" lang="en-US" sz="2400" spc="-1" strike="noStrike">
                <a:solidFill>
                  <a:srgbClr val="05f51c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Line 21"/>
          <p:cNvSpPr/>
          <p:nvPr/>
        </p:nvSpPr>
        <p:spPr>
          <a:xfrm>
            <a:off x="10514160" y="1680480"/>
            <a:ext cx="360" cy="510480"/>
          </a:xfrm>
          <a:prstGeom prst="line">
            <a:avLst/>
          </a:prstGeom>
          <a:ln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9" name="Line 22"/>
          <p:cNvSpPr/>
          <p:nvPr/>
        </p:nvSpPr>
        <p:spPr>
          <a:xfrm>
            <a:off x="6616800" y="2602440"/>
            <a:ext cx="360" cy="51084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Line 23"/>
          <p:cNvSpPr/>
          <p:nvPr/>
        </p:nvSpPr>
        <p:spPr>
          <a:xfrm>
            <a:off x="10532520" y="3431160"/>
            <a:ext cx="360" cy="51084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Line 24"/>
          <p:cNvSpPr/>
          <p:nvPr/>
        </p:nvSpPr>
        <p:spPr>
          <a:xfrm>
            <a:off x="6624360" y="4288680"/>
            <a:ext cx="360" cy="51048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2" name="Line 25"/>
          <p:cNvSpPr/>
          <p:nvPr/>
        </p:nvSpPr>
        <p:spPr>
          <a:xfrm>
            <a:off x="10585800" y="5034240"/>
            <a:ext cx="360" cy="51084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03" name="" descr=""/>
          <p:cNvPicPr/>
          <p:nvPr/>
        </p:nvPicPr>
        <p:blipFill>
          <a:blip r:embed="rId2"/>
          <a:stretch/>
        </p:blipFill>
        <p:spPr>
          <a:xfrm>
            <a:off x="91440" y="6372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 (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IOT or Internet Of Things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6" name="CustomShape 3"/>
          <p:cNvSpPr/>
          <p:nvPr/>
        </p:nvSpPr>
        <p:spPr>
          <a:xfrm>
            <a:off x="214200" y="29988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CustomShape 4"/>
          <p:cNvSpPr/>
          <p:nvPr/>
        </p:nvSpPr>
        <p:spPr>
          <a:xfrm>
            <a:off x="214200" y="1245240"/>
            <a:ext cx="1271160" cy="7617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8" name="CustomShape 5"/>
          <p:cNvSpPr/>
          <p:nvPr/>
        </p:nvSpPr>
        <p:spPr>
          <a:xfrm>
            <a:off x="214200" y="216612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6"/>
          <p:cNvSpPr/>
          <p:nvPr/>
        </p:nvSpPr>
        <p:spPr>
          <a:xfrm>
            <a:off x="214200" y="30740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7"/>
          <p:cNvSpPr/>
          <p:nvPr/>
        </p:nvSpPr>
        <p:spPr>
          <a:xfrm>
            <a:off x="214200" y="399600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8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212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213" name="Line 9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Line 10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CustomShape 11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E89BCBB7-BD12-411F-8312-BEC4D4B63A84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19/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12"/>
          <p:cNvSpPr/>
          <p:nvPr/>
        </p:nvSpPr>
        <p:spPr>
          <a:xfrm>
            <a:off x="214200" y="495216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2" descr=""/>
          <p:cNvPicPr/>
          <p:nvPr/>
        </p:nvPicPr>
        <p:blipFill>
          <a:blip r:embed="rId2"/>
          <a:stretch/>
        </p:blipFill>
        <p:spPr>
          <a:xfrm>
            <a:off x="2228400" y="1380240"/>
            <a:ext cx="9219960" cy="460980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3"/>
          <a:stretch/>
        </p:blipFill>
        <p:spPr>
          <a:xfrm>
            <a:off x="9687960" y="0"/>
            <a:ext cx="2504160" cy="136332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4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3" dur="2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 (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IOT or Internet Of Things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1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2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223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224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6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7885BE7C-E502-499F-9943-C47A1C7EFED5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7" name="CustomShape 7"/>
          <p:cNvSpPr/>
          <p:nvPr/>
        </p:nvSpPr>
        <p:spPr>
          <a:xfrm>
            <a:off x="214200" y="29988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8" name="CustomShape 8"/>
          <p:cNvSpPr/>
          <p:nvPr/>
        </p:nvSpPr>
        <p:spPr>
          <a:xfrm>
            <a:off x="214200" y="1245240"/>
            <a:ext cx="1271160" cy="7617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CustomShape 9"/>
          <p:cNvSpPr/>
          <p:nvPr/>
        </p:nvSpPr>
        <p:spPr>
          <a:xfrm>
            <a:off x="214200" y="216612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0" name="CustomShape 10"/>
          <p:cNvSpPr/>
          <p:nvPr/>
        </p:nvSpPr>
        <p:spPr>
          <a:xfrm>
            <a:off x="214200" y="30740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1" name="CustomShape 11"/>
          <p:cNvSpPr/>
          <p:nvPr/>
        </p:nvSpPr>
        <p:spPr>
          <a:xfrm>
            <a:off x="214200" y="399600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12"/>
          <p:cNvSpPr/>
          <p:nvPr/>
        </p:nvSpPr>
        <p:spPr>
          <a:xfrm>
            <a:off x="214200" y="495216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Picture 2" descr=""/>
          <p:cNvPicPr/>
          <p:nvPr/>
        </p:nvPicPr>
        <p:blipFill>
          <a:blip r:embed="rId2"/>
          <a:stretch/>
        </p:blipFill>
        <p:spPr>
          <a:xfrm>
            <a:off x="1781640" y="1626120"/>
            <a:ext cx="7759440" cy="3713760"/>
          </a:xfrm>
          <a:prstGeom prst="rect">
            <a:avLst/>
          </a:prstGeom>
          <a:ln>
            <a:noFill/>
          </a:ln>
        </p:spPr>
      </p:pic>
      <p:sp>
        <p:nvSpPr>
          <p:cNvPr id="234" name="CustomShape 13"/>
          <p:cNvSpPr/>
          <p:nvPr/>
        </p:nvSpPr>
        <p:spPr>
          <a:xfrm>
            <a:off x="4637160" y="1148040"/>
            <a:ext cx="4167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rtl="1">
              <a:lnSpc>
                <a:spcPct val="107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پیش بینی ها در مورد اینرنت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" descr=""/>
          <p:cNvPicPr/>
          <p:nvPr/>
        </p:nvPicPr>
        <p:blipFill>
          <a:blip r:embed="rId3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" dur="indefinite" restart="never" nodeType="tmRoot">
          <p:childTnLst>
            <p:seq>
              <p:cTn id="15" dur="indefinite" nodeType="mainSeq"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" dur="2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 (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IOT or Internet Of Things</a:t>
            </a: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239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240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A0B4B786-6D63-4075-BBC8-3398A0C25F61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7"/>
          <p:cNvSpPr/>
          <p:nvPr/>
        </p:nvSpPr>
        <p:spPr>
          <a:xfrm>
            <a:off x="214200" y="29988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4" name="CustomShape 8"/>
          <p:cNvSpPr/>
          <p:nvPr/>
        </p:nvSpPr>
        <p:spPr>
          <a:xfrm>
            <a:off x="214200" y="1245240"/>
            <a:ext cx="1271160" cy="7617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9"/>
          <p:cNvSpPr/>
          <p:nvPr/>
        </p:nvSpPr>
        <p:spPr>
          <a:xfrm>
            <a:off x="214200" y="216612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10"/>
          <p:cNvSpPr/>
          <p:nvPr/>
        </p:nvSpPr>
        <p:spPr>
          <a:xfrm>
            <a:off x="214200" y="30740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11"/>
          <p:cNvSpPr/>
          <p:nvPr/>
        </p:nvSpPr>
        <p:spPr>
          <a:xfrm>
            <a:off x="214200" y="399600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12"/>
          <p:cNvSpPr/>
          <p:nvPr/>
        </p:nvSpPr>
        <p:spPr>
          <a:xfrm>
            <a:off x="214200" y="495216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13"/>
          <p:cNvSpPr/>
          <p:nvPr/>
        </p:nvSpPr>
        <p:spPr>
          <a:xfrm>
            <a:off x="4320000" y="636480"/>
            <a:ext cx="4167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ctr" rtl="1">
              <a:lnSpc>
                <a:spcPct val="107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معماری 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0" name="Picture 2" descr=""/>
          <p:cNvPicPr/>
          <p:nvPr/>
        </p:nvPicPr>
        <p:blipFill>
          <a:blip r:embed="rId2"/>
          <a:stretch/>
        </p:blipFill>
        <p:spPr>
          <a:xfrm>
            <a:off x="2565000" y="1232280"/>
            <a:ext cx="7619760" cy="507636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7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سناریوی پروژه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4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255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256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7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8558181B-06E9-4917-ADED-3BC635663DF3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7"/>
          <p:cNvSpPr/>
          <p:nvPr/>
        </p:nvSpPr>
        <p:spPr>
          <a:xfrm>
            <a:off x="4842360" y="991440"/>
            <a:ext cx="3483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just" rtl="1">
              <a:lnSpc>
                <a:spcPct val="150000"/>
              </a:lnSpc>
            </a:pPr>
            <a:r>
              <a:rPr b="1" lang="en-US" sz="24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شرح مسئله و سناریو کلی پروژه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8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9"/>
          <p:cNvSpPr/>
          <p:nvPr/>
        </p:nvSpPr>
        <p:spPr>
          <a:xfrm>
            <a:off x="230040" y="115776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10"/>
          <p:cNvSpPr/>
          <p:nvPr/>
        </p:nvSpPr>
        <p:spPr>
          <a:xfrm>
            <a:off x="252360" y="20880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11"/>
          <p:cNvSpPr/>
          <p:nvPr/>
        </p:nvSpPr>
        <p:spPr>
          <a:xfrm>
            <a:off x="252360" y="299592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12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13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66" name="Picture 99" descr=""/>
          <p:cNvPicPr/>
          <p:nvPr/>
        </p:nvPicPr>
        <p:blipFill>
          <a:blip r:embed="rId2"/>
          <a:stretch/>
        </p:blipFill>
        <p:spPr>
          <a:xfrm>
            <a:off x="2654640" y="2088000"/>
            <a:ext cx="7554960" cy="445356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3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8" dur="indefinite" restart="never" nodeType="tmRoot">
          <p:childTnLst>
            <p:seq>
              <p:cTn id="29" dur="indefinite" nodeType="mainSeq"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4" dur="2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271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272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77D364F5-6AF4-448A-8867-E9FF3CA30998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5" name="CustomShape 7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8"/>
          <p:cNvSpPr/>
          <p:nvPr/>
        </p:nvSpPr>
        <p:spPr>
          <a:xfrm>
            <a:off x="230040" y="20520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9"/>
          <p:cNvSpPr/>
          <p:nvPr/>
        </p:nvSpPr>
        <p:spPr>
          <a:xfrm>
            <a:off x="252360" y="299592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10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9" name="CustomShape 11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12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1" name="CustomShape 13"/>
          <p:cNvSpPr/>
          <p:nvPr/>
        </p:nvSpPr>
        <p:spPr>
          <a:xfrm>
            <a:off x="8173080" y="3048480"/>
            <a:ext cx="4167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ctr" rtl="1">
              <a:lnSpc>
                <a:spcPct val="107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ماژول وای فای </a:t>
            </a: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2" name="CustomShape 14"/>
          <p:cNvSpPr/>
          <p:nvPr/>
        </p:nvSpPr>
        <p:spPr>
          <a:xfrm>
            <a:off x="4654800" y="4150440"/>
            <a:ext cx="3235680" cy="408600"/>
          </a:xfrm>
          <a:custGeom>
            <a:avLst/>
            <a:gdLst/>
            <a:ahLst/>
            <a:rect l="l" t="t" r="r" b="b"/>
            <a:pathLst>
              <a:path w="1350489" h="361978">
                <a:moveTo>
                  <a:pt x="0" y="60331"/>
                </a:moveTo>
                <a:cubicBezTo>
                  <a:pt x="0" y="27011"/>
                  <a:pt x="27011" y="0"/>
                  <a:pt x="60331" y="0"/>
                </a:cubicBezTo>
                <a:lnTo>
                  <a:pt x="1290158" y="0"/>
                </a:lnTo>
                <a:cubicBezTo>
                  <a:pt x="1323478" y="0"/>
                  <a:pt x="1350489" y="27011"/>
                  <a:pt x="1350489" y="60331"/>
                </a:cubicBezTo>
                <a:lnTo>
                  <a:pt x="1350489" y="301647"/>
                </a:lnTo>
                <a:cubicBezTo>
                  <a:pt x="1350489" y="334967"/>
                  <a:pt x="1323478" y="361978"/>
                  <a:pt x="1290158" y="361978"/>
                </a:cubicBezTo>
                <a:lnTo>
                  <a:pt x="60331" y="361978"/>
                </a:lnTo>
                <a:cubicBezTo>
                  <a:pt x="27011" y="361978"/>
                  <a:pt x="0" y="334967"/>
                  <a:pt x="0" y="301647"/>
                </a:cubicBezTo>
                <a:lnTo>
                  <a:pt x="0" y="60331"/>
                </a:lnTo>
                <a:close/>
              </a:path>
            </a:pathLst>
          </a:custGeom>
          <a:solidFill>
            <a:srgbClr val="e5fb5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03480" rIns="63360" tIns="63360" bIns="63360" anchor="ctr"/>
          <a:p>
            <a:pPr algn="ctr" rtl="1"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دو مد کاری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Station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 و 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Access Point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3" name="CustomShape 15"/>
          <p:cNvSpPr/>
          <p:nvPr/>
        </p:nvSpPr>
        <p:spPr>
          <a:xfrm>
            <a:off x="4654800" y="3597480"/>
            <a:ext cx="3235680" cy="408600"/>
          </a:xfrm>
          <a:custGeom>
            <a:avLst/>
            <a:gdLst/>
            <a:ahLst/>
            <a:rect l="l" t="t" r="r" b="b"/>
            <a:pathLst>
              <a:path w="1350489" h="361978">
                <a:moveTo>
                  <a:pt x="0" y="60331"/>
                </a:moveTo>
                <a:cubicBezTo>
                  <a:pt x="0" y="27011"/>
                  <a:pt x="27011" y="0"/>
                  <a:pt x="60331" y="0"/>
                </a:cubicBezTo>
                <a:lnTo>
                  <a:pt x="1290158" y="0"/>
                </a:lnTo>
                <a:cubicBezTo>
                  <a:pt x="1323478" y="0"/>
                  <a:pt x="1350489" y="27011"/>
                  <a:pt x="1350489" y="60331"/>
                </a:cubicBezTo>
                <a:lnTo>
                  <a:pt x="1350489" y="301647"/>
                </a:lnTo>
                <a:cubicBezTo>
                  <a:pt x="1350489" y="334967"/>
                  <a:pt x="1323478" y="361978"/>
                  <a:pt x="1290158" y="361978"/>
                </a:cubicBezTo>
                <a:lnTo>
                  <a:pt x="60331" y="361978"/>
                </a:lnTo>
                <a:cubicBezTo>
                  <a:pt x="27011" y="361978"/>
                  <a:pt x="0" y="334967"/>
                  <a:pt x="0" y="301647"/>
                </a:cubicBezTo>
                <a:lnTo>
                  <a:pt x="0" y="60331"/>
                </a:lnTo>
                <a:close/>
              </a:path>
            </a:pathLst>
          </a:custGeom>
          <a:solidFill>
            <a:srgbClr val="e5fb5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03480" rIns="59760" tIns="59760" bIns="59760" anchor="ctr"/>
          <a:p>
            <a:pPr algn="ctr" rtl="1"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دارای ولتاژ تغذیه ی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3.3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ولت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4" name="CustomShape 16"/>
          <p:cNvSpPr/>
          <p:nvPr/>
        </p:nvSpPr>
        <p:spPr>
          <a:xfrm>
            <a:off x="4632840" y="3069000"/>
            <a:ext cx="3257640" cy="406800"/>
          </a:xfrm>
          <a:custGeom>
            <a:avLst/>
            <a:gdLst/>
            <a:ahLst/>
            <a:rect l="l" t="t" r="r" b="b"/>
            <a:pathLst>
              <a:path w="1794610" h="302835">
                <a:moveTo>
                  <a:pt x="0" y="50474"/>
                </a:moveTo>
                <a:cubicBezTo>
                  <a:pt x="0" y="22598"/>
                  <a:pt x="22598" y="0"/>
                  <a:pt x="50474" y="0"/>
                </a:cubicBezTo>
                <a:lnTo>
                  <a:pt x="1744136" y="0"/>
                </a:lnTo>
                <a:cubicBezTo>
                  <a:pt x="1772012" y="0"/>
                  <a:pt x="1794610" y="22598"/>
                  <a:pt x="1794610" y="50474"/>
                </a:cubicBezTo>
                <a:lnTo>
                  <a:pt x="1794610" y="252361"/>
                </a:lnTo>
                <a:cubicBezTo>
                  <a:pt x="1794610" y="280237"/>
                  <a:pt x="1772012" y="302835"/>
                  <a:pt x="1744136" y="302835"/>
                </a:cubicBezTo>
                <a:lnTo>
                  <a:pt x="50474" y="302835"/>
                </a:lnTo>
                <a:cubicBezTo>
                  <a:pt x="22598" y="302835"/>
                  <a:pt x="0" y="280237"/>
                  <a:pt x="0" y="252361"/>
                </a:cubicBezTo>
                <a:lnTo>
                  <a:pt x="0" y="50474"/>
                </a:lnTo>
                <a:close/>
              </a:path>
            </a:pathLst>
          </a:custGeom>
          <a:solidFill>
            <a:srgbClr val="e5fb5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00600" rIns="52920" tIns="52920" bIns="52920" anchor="ctr"/>
          <a:p>
            <a:pPr algn="ctr" rtl="1"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ارتباط از طریق پروتکل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TCP/IP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5" name="CustomShape 17"/>
          <p:cNvSpPr/>
          <p:nvPr/>
        </p:nvSpPr>
        <p:spPr>
          <a:xfrm>
            <a:off x="4644360" y="2564640"/>
            <a:ext cx="3246120" cy="408600"/>
          </a:xfrm>
          <a:custGeom>
            <a:avLst/>
            <a:gdLst/>
            <a:ahLst/>
            <a:rect l="l" t="t" r="r" b="b"/>
            <a:pathLst>
              <a:path w="1575953" h="361978">
                <a:moveTo>
                  <a:pt x="0" y="60331"/>
                </a:moveTo>
                <a:cubicBezTo>
                  <a:pt x="0" y="27011"/>
                  <a:pt x="27011" y="0"/>
                  <a:pt x="60331" y="0"/>
                </a:cubicBezTo>
                <a:lnTo>
                  <a:pt x="1515622" y="0"/>
                </a:lnTo>
                <a:cubicBezTo>
                  <a:pt x="1548942" y="0"/>
                  <a:pt x="1575953" y="27011"/>
                  <a:pt x="1575953" y="60331"/>
                </a:cubicBezTo>
                <a:lnTo>
                  <a:pt x="1575953" y="301647"/>
                </a:lnTo>
                <a:cubicBezTo>
                  <a:pt x="1575953" y="334967"/>
                  <a:pt x="1548942" y="361978"/>
                  <a:pt x="1515622" y="361978"/>
                </a:cubicBezTo>
                <a:lnTo>
                  <a:pt x="60331" y="361978"/>
                </a:lnTo>
                <a:cubicBezTo>
                  <a:pt x="27011" y="361978"/>
                  <a:pt x="0" y="334967"/>
                  <a:pt x="0" y="301647"/>
                </a:cubicBezTo>
                <a:lnTo>
                  <a:pt x="0" y="60331"/>
                </a:lnTo>
                <a:close/>
              </a:path>
            </a:pathLst>
          </a:custGeom>
          <a:solidFill>
            <a:srgbClr val="e5fb5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03480" rIns="55800" tIns="55800" bIns="55800" anchor="ctr"/>
          <a:p>
            <a:pPr algn="ctr" rtl="1"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دارای ماژول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6" name="CustomShape 18"/>
          <p:cNvSpPr/>
          <p:nvPr/>
        </p:nvSpPr>
        <p:spPr>
          <a:xfrm>
            <a:off x="4654800" y="1991880"/>
            <a:ext cx="3235680" cy="453240"/>
          </a:xfrm>
          <a:custGeom>
            <a:avLst/>
            <a:gdLst/>
            <a:ahLst/>
            <a:rect l="l" t="t" r="r" b="b"/>
            <a:pathLst>
              <a:path w="1768478" h="361978">
                <a:moveTo>
                  <a:pt x="0" y="60331"/>
                </a:moveTo>
                <a:cubicBezTo>
                  <a:pt x="0" y="27011"/>
                  <a:pt x="27011" y="0"/>
                  <a:pt x="60331" y="0"/>
                </a:cubicBezTo>
                <a:lnTo>
                  <a:pt x="1708147" y="0"/>
                </a:lnTo>
                <a:cubicBezTo>
                  <a:pt x="1741467" y="0"/>
                  <a:pt x="1768478" y="27011"/>
                  <a:pt x="1768478" y="60331"/>
                </a:cubicBezTo>
                <a:lnTo>
                  <a:pt x="1768478" y="301647"/>
                </a:lnTo>
                <a:cubicBezTo>
                  <a:pt x="1768478" y="334967"/>
                  <a:pt x="1741467" y="361978"/>
                  <a:pt x="1708147" y="361978"/>
                </a:cubicBezTo>
                <a:lnTo>
                  <a:pt x="60331" y="361978"/>
                </a:lnTo>
                <a:cubicBezTo>
                  <a:pt x="27011" y="361978"/>
                  <a:pt x="0" y="334967"/>
                  <a:pt x="0" y="301647"/>
                </a:cubicBezTo>
                <a:lnTo>
                  <a:pt x="0" y="60331"/>
                </a:lnTo>
                <a:close/>
              </a:path>
            </a:pathLst>
          </a:custGeom>
          <a:solidFill>
            <a:srgbClr val="e5fb5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03480" rIns="55800" tIns="55800" bIns="55800" anchor="ctr"/>
          <a:p>
            <a:pPr algn="ctr" rtl="1"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داری یک میکروکنترلر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32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بیتی داخلی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7" name="CustomShape 19"/>
          <p:cNvSpPr/>
          <p:nvPr/>
        </p:nvSpPr>
        <p:spPr>
          <a:xfrm>
            <a:off x="4633560" y="930240"/>
            <a:ext cx="3191400" cy="5320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 WIFI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8" name="CustomShape 20"/>
          <p:cNvSpPr/>
          <p:nvPr/>
        </p:nvSpPr>
        <p:spPr>
          <a:xfrm rot="5400000">
            <a:off x="8423280" y="3098880"/>
            <a:ext cx="354960" cy="353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89" name="" descr=""/>
          <p:cNvPicPr/>
          <p:nvPr/>
        </p:nvPicPr>
        <p:blipFill>
          <a:blip r:embed="rId2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1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1697760" y="141840"/>
            <a:ext cx="10281240" cy="3528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600" spc="-1" strike="noStrike">
                <a:solidFill>
                  <a:srgbClr val="c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128520" y="142920"/>
            <a:ext cx="1485720" cy="64861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2" name="CustomShape 3"/>
          <p:cNvSpPr/>
          <p:nvPr/>
        </p:nvSpPr>
        <p:spPr>
          <a:xfrm>
            <a:off x="214200" y="5986440"/>
            <a:ext cx="1271160" cy="4932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</p:sp>
      <p:pic>
        <p:nvPicPr>
          <p:cNvPr id="293" name="Picture 21" descr=""/>
          <p:cNvPicPr/>
          <p:nvPr/>
        </p:nvPicPr>
        <p:blipFill>
          <a:blip r:embed="rId1"/>
          <a:stretch/>
        </p:blipFill>
        <p:spPr>
          <a:xfrm>
            <a:off x="11192760" y="16200"/>
            <a:ext cx="837720" cy="729720"/>
          </a:xfrm>
          <a:prstGeom prst="rect">
            <a:avLst/>
          </a:prstGeom>
          <a:ln>
            <a:noFill/>
          </a:ln>
        </p:spPr>
      </p:pic>
      <p:sp>
        <p:nvSpPr>
          <p:cNvPr id="294" name="Line 4"/>
          <p:cNvSpPr/>
          <p:nvPr/>
        </p:nvSpPr>
        <p:spPr>
          <a:xfrm>
            <a:off x="1654920" y="14904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5" name="Line 5"/>
          <p:cNvSpPr/>
          <p:nvPr/>
        </p:nvSpPr>
        <p:spPr>
          <a:xfrm>
            <a:off x="83160" y="138600"/>
            <a:ext cx="16560" cy="6465960"/>
          </a:xfrm>
          <a:prstGeom prst="line">
            <a:avLst/>
          </a:prstGeom>
          <a:ln w="3240">
            <a:solidFill>
              <a:srgbClr val="03ede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6" name="CustomShape 6"/>
          <p:cNvSpPr/>
          <p:nvPr/>
        </p:nvSpPr>
        <p:spPr>
          <a:xfrm>
            <a:off x="349560" y="6054840"/>
            <a:ext cx="106308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fld id="{3AC29E99-D913-43DA-83B3-7FA8948A2BA6}" type="slidenum"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&lt;number&gt;</a:t>
            </a:fld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19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</a:rPr>
              <a:t>/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7" name="CustomShape 7"/>
          <p:cNvSpPr/>
          <p:nvPr/>
        </p:nvSpPr>
        <p:spPr>
          <a:xfrm>
            <a:off x="230040" y="22284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اینترنت اشیاء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8" name="CustomShape 8"/>
          <p:cNvSpPr/>
          <p:nvPr/>
        </p:nvSpPr>
        <p:spPr>
          <a:xfrm>
            <a:off x="230040" y="2052000"/>
            <a:ext cx="1271160" cy="772560"/>
          </a:xfrm>
          <a:prstGeom prst="rect">
            <a:avLst/>
          </a:prstGeom>
          <a:solidFill>
            <a:srgbClr val="ffff00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ماژول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</a:t>
            </a:r>
            <a:r>
              <a:rPr b="1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9" name="CustomShape 9"/>
          <p:cNvSpPr/>
          <p:nvPr/>
        </p:nvSpPr>
        <p:spPr>
          <a:xfrm>
            <a:off x="252360" y="299592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بورد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FRDM-Kl25Z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0" name="CustomShape 10"/>
          <p:cNvSpPr/>
          <p:nvPr/>
        </p:nvSpPr>
        <p:spPr>
          <a:xfrm>
            <a:off x="252360" y="3917520"/>
            <a:ext cx="1271160" cy="8103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نتیجه گیری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1" name="CustomShape 11"/>
          <p:cNvSpPr/>
          <p:nvPr/>
        </p:nvSpPr>
        <p:spPr>
          <a:xfrm>
            <a:off x="252360" y="4874040"/>
            <a:ext cx="1271160" cy="73944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منابع و مراجع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2" name="CustomShape 12"/>
          <p:cNvSpPr/>
          <p:nvPr/>
        </p:nvSpPr>
        <p:spPr>
          <a:xfrm>
            <a:off x="224280" y="1092600"/>
            <a:ext cx="1271160" cy="772560"/>
          </a:xfrm>
          <a:prstGeom prst="rect">
            <a:avLst/>
          </a:prstGeom>
          <a:solidFill>
            <a:srgbClr val="03ede7"/>
          </a:solidFill>
          <a:ln>
            <a:noFill/>
          </a:ln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سناریو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3" name="CustomShape 13"/>
          <p:cNvSpPr/>
          <p:nvPr/>
        </p:nvSpPr>
        <p:spPr>
          <a:xfrm>
            <a:off x="7425000" y="1559520"/>
            <a:ext cx="4167000" cy="42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720" algn="ctr" rtl="1">
              <a:lnSpc>
                <a:spcPct val="107000"/>
              </a:lnSpc>
            </a:pP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ماژول وای فای </a:t>
            </a:r>
            <a:r>
              <a:rPr b="1" lang="en-US" sz="2200" spc="-1" strike="noStrike">
                <a:solidFill>
                  <a:srgbClr val="808080"/>
                </a:solidFill>
                <a:uFill>
                  <a:solidFill>
                    <a:srgbClr val="ffffff"/>
                  </a:solidFill>
                </a:uFill>
                <a:latin typeface="Calibri"/>
                <a:ea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4" name="CustomShape 14"/>
          <p:cNvSpPr/>
          <p:nvPr/>
        </p:nvSpPr>
        <p:spPr>
          <a:xfrm>
            <a:off x="8226360" y="551952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05" name="CustomShape 15"/>
          <p:cNvSpPr/>
          <p:nvPr/>
        </p:nvSpPr>
        <p:spPr>
          <a:xfrm>
            <a:off x="8463240" y="558396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06" name="CustomShape 16"/>
          <p:cNvSpPr/>
          <p:nvPr/>
        </p:nvSpPr>
        <p:spPr>
          <a:xfrm>
            <a:off x="8704800" y="563904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07" name="CustomShape 17"/>
          <p:cNvSpPr/>
          <p:nvPr/>
        </p:nvSpPr>
        <p:spPr>
          <a:xfrm>
            <a:off x="8949960" y="568404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08" name="CustomShape 18"/>
          <p:cNvSpPr/>
          <p:nvPr/>
        </p:nvSpPr>
        <p:spPr>
          <a:xfrm>
            <a:off x="9197640" y="571860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09" name="CustomShape 19"/>
          <p:cNvSpPr/>
          <p:nvPr/>
        </p:nvSpPr>
        <p:spPr>
          <a:xfrm>
            <a:off x="6881040" y="491472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10" name="CustomShape 20"/>
          <p:cNvSpPr/>
          <p:nvPr/>
        </p:nvSpPr>
        <p:spPr>
          <a:xfrm>
            <a:off x="7079040" y="503460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11" name="CustomShape 21"/>
          <p:cNvSpPr/>
          <p:nvPr/>
        </p:nvSpPr>
        <p:spPr>
          <a:xfrm>
            <a:off x="6022080" y="420156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12" name="CustomShape 22"/>
          <p:cNvSpPr/>
          <p:nvPr/>
        </p:nvSpPr>
        <p:spPr>
          <a:xfrm>
            <a:off x="5440320" y="335880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13" name="CustomShape 23"/>
          <p:cNvSpPr/>
          <p:nvPr/>
        </p:nvSpPr>
        <p:spPr>
          <a:xfrm>
            <a:off x="5163480" y="248112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14" name="CustomShape 24"/>
          <p:cNvSpPr/>
          <p:nvPr/>
        </p:nvSpPr>
        <p:spPr>
          <a:xfrm>
            <a:off x="5404680" y="143784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15" name="CustomShape 25"/>
          <p:cNvSpPr/>
          <p:nvPr/>
        </p:nvSpPr>
        <p:spPr>
          <a:xfrm>
            <a:off x="5240160" y="135360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16" name="CustomShape 26"/>
          <p:cNvSpPr/>
          <p:nvPr/>
        </p:nvSpPr>
        <p:spPr>
          <a:xfrm>
            <a:off x="5074200" y="126936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17" name="CustomShape 27"/>
          <p:cNvSpPr/>
          <p:nvPr/>
        </p:nvSpPr>
        <p:spPr>
          <a:xfrm>
            <a:off x="4909320" y="135360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18" name="CustomShape 28"/>
          <p:cNvSpPr/>
          <p:nvPr/>
        </p:nvSpPr>
        <p:spPr>
          <a:xfrm>
            <a:off x="4744800" y="143784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19" name="CustomShape 29"/>
          <p:cNvSpPr/>
          <p:nvPr/>
        </p:nvSpPr>
        <p:spPr>
          <a:xfrm>
            <a:off x="5074200" y="144684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20" name="CustomShape 30"/>
          <p:cNvSpPr/>
          <p:nvPr/>
        </p:nvSpPr>
        <p:spPr>
          <a:xfrm>
            <a:off x="5074200" y="1624320"/>
            <a:ext cx="111600" cy="70560"/>
          </a:xfrm>
          <a:prstGeom prst="ellipse">
            <a:avLst/>
          </a:prstGeom>
          <a:ln/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21" name="CustomShape 31"/>
          <p:cNvSpPr/>
          <p:nvPr/>
        </p:nvSpPr>
        <p:spPr>
          <a:xfrm>
            <a:off x="7497000" y="6045840"/>
            <a:ext cx="2638440" cy="408600"/>
          </a:xfrm>
          <a:custGeom>
            <a:avLst/>
            <a:gdLst/>
            <a:ahLst/>
            <a:rect l="l" t="t" r="r" b="b"/>
            <a:pathLst>
              <a:path w="1483309" h="361978">
                <a:moveTo>
                  <a:pt x="0" y="60331"/>
                </a:moveTo>
                <a:cubicBezTo>
                  <a:pt x="0" y="27011"/>
                  <a:pt x="27011" y="0"/>
                  <a:pt x="60331" y="0"/>
                </a:cubicBezTo>
                <a:lnTo>
                  <a:pt x="1422978" y="0"/>
                </a:lnTo>
                <a:cubicBezTo>
                  <a:pt x="1456298" y="0"/>
                  <a:pt x="1483309" y="27011"/>
                  <a:pt x="1483309" y="60331"/>
                </a:cubicBezTo>
                <a:lnTo>
                  <a:pt x="1483309" y="301647"/>
                </a:lnTo>
                <a:cubicBezTo>
                  <a:pt x="1483309" y="334967"/>
                  <a:pt x="1456298" y="361978"/>
                  <a:pt x="1422978" y="361978"/>
                </a:cubicBezTo>
                <a:lnTo>
                  <a:pt x="60331" y="361978"/>
                </a:lnTo>
                <a:cubicBezTo>
                  <a:pt x="27011" y="361978"/>
                  <a:pt x="0" y="334967"/>
                  <a:pt x="0" y="301647"/>
                </a:cubicBezTo>
                <a:lnTo>
                  <a:pt x="0" y="60331"/>
                </a:lnTo>
                <a:close/>
              </a:path>
            </a:pathLst>
          </a:custGeom>
          <a:solidFill>
            <a:srgbClr val="e5fb5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03480" rIns="55800" tIns="55800" bIns="55800" anchor="ctr"/>
          <a:p>
            <a:pPr rtl="1"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استفاده از  زبان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LUA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2" name="CustomShape 32"/>
          <p:cNvSpPr/>
          <p:nvPr/>
        </p:nvSpPr>
        <p:spPr>
          <a:xfrm>
            <a:off x="9435600" y="5444640"/>
            <a:ext cx="1114200" cy="707400"/>
          </a:xfrm>
          <a:prstGeom prst="ellipse">
            <a:avLst/>
          </a:pr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23" name="CustomShape 33"/>
          <p:cNvSpPr/>
          <p:nvPr/>
        </p:nvSpPr>
        <p:spPr>
          <a:xfrm>
            <a:off x="5048640" y="5494320"/>
            <a:ext cx="2402280" cy="408600"/>
          </a:xfrm>
          <a:custGeom>
            <a:avLst/>
            <a:gdLst/>
            <a:ahLst/>
            <a:rect l="l" t="t" r="r" b="b"/>
            <a:pathLst>
              <a:path w="1350489" h="361978">
                <a:moveTo>
                  <a:pt x="0" y="60331"/>
                </a:moveTo>
                <a:cubicBezTo>
                  <a:pt x="0" y="27011"/>
                  <a:pt x="27011" y="0"/>
                  <a:pt x="60331" y="0"/>
                </a:cubicBezTo>
                <a:lnTo>
                  <a:pt x="1290158" y="0"/>
                </a:lnTo>
                <a:cubicBezTo>
                  <a:pt x="1323478" y="0"/>
                  <a:pt x="1350489" y="27011"/>
                  <a:pt x="1350489" y="60331"/>
                </a:cubicBezTo>
                <a:lnTo>
                  <a:pt x="1350489" y="301647"/>
                </a:lnTo>
                <a:cubicBezTo>
                  <a:pt x="1350489" y="334967"/>
                  <a:pt x="1323478" y="361978"/>
                  <a:pt x="1290158" y="361978"/>
                </a:cubicBezTo>
                <a:lnTo>
                  <a:pt x="60331" y="361978"/>
                </a:lnTo>
                <a:cubicBezTo>
                  <a:pt x="27011" y="361978"/>
                  <a:pt x="0" y="334967"/>
                  <a:pt x="0" y="301647"/>
                </a:cubicBezTo>
                <a:lnTo>
                  <a:pt x="0" y="60331"/>
                </a:lnTo>
                <a:close/>
              </a:path>
            </a:pathLst>
          </a:custGeom>
          <a:solidFill>
            <a:srgbClr val="e5fb5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03480" rIns="63360" tIns="63360" bIns="63360" anchor="ctr"/>
          <a:p>
            <a:pPr rtl="1"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اتصال به اینرنت و گرفتن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4" name="CustomShape 34"/>
          <p:cNvSpPr/>
          <p:nvPr/>
        </p:nvSpPr>
        <p:spPr>
          <a:xfrm>
            <a:off x="7132320" y="4957920"/>
            <a:ext cx="1114200" cy="707400"/>
          </a:xfrm>
          <a:prstGeom prst="ellipse">
            <a:avLst/>
          </a:pr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25" name="CustomShape 35"/>
          <p:cNvSpPr/>
          <p:nvPr/>
        </p:nvSpPr>
        <p:spPr>
          <a:xfrm>
            <a:off x="4089600" y="4674960"/>
            <a:ext cx="2402280" cy="408600"/>
          </a:xfrm>
          <a:custGeom>
            <a:avLst/>
            <a:gdLst/>
            <a:ahLst/>
            <a:rect l="l" t="t" r="r" b="b"/>
            <a:pathLst>
              <a:path w="1350489" h="361978">
                <a:moveTo>
                  <a:pt x="0" y="60331"/>
                </a:moveTo>
                <a:cubicBezTo>
                  <a:pt x="0" y="27011"/>
                  <a:pt x="27011" y="0"/>
                  <a:pt x="60331" y="0"/>
                </a:cubicBezTo>
                <a:lnTo>
                  <a:pt x="1290158" y="0"/>
                </a:lnTo>
                <a:cubicBezTo>
                  <a:pt x="1323478" y="0"/>
                  <a:pt x="1350489" y="27011"/>
                  <a:pt x="1350489" y="60331"/>
                </a:cubicBezTo>
                <a:lnTo>
                  <a:pt x="1350489" y="301647"/>
                </a:lnTo>
                <a:cubicBezTo>
                  <a:pt x="1350489" y="334967"/>
                  <a:pt x="1323478" y="361978"/>
                  <a:pt x="1290158" y="361978"/>
                </a:cubicBezTo>
                <a:lnTo>
                  <a:pt x="60331" y="361978"/>
                </a:lnTo>
                <a:cubicBezTo>
                  <a:pt x="27011" y="361978"/>
                  <a:pt x="0" y="334967"/>
                  <a:pt x="0" y="301647"/>
                </a:cubicBezTo>
                <a:lnTo>
                  <a:pt x="0" y="60331"/>
                </a:lnTo>
                <a:close/>
              </a:path>
            </a:pathLst>
          </a:custGeom>
          <a:solidFill>
            <a:srgbClr val="e5fb5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03480" rIns="59760" tIns="59760" bIns="59760" anchor="ctr"/>
          <a:p>
            <a:pPr rtl="1"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پیاده سازی سرور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6" name="CustomShape 36"/>
          <p:cNvSpPr/>
          <p:nvPr/>
        </p:nvSpPr>
        <p:spPr>
          <a:xfrm>
            <a:off x="5996520" y="4228920"/>
            <a:ext cx="1114200" cy="707400"/>
          </a:xfrm>
          <a:prstGeom prst="ellipse">
            <a:avLst/>
          </a:pr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27" name="CustomShape 37"/>
          <p:cNvSpPr/>
          <p:nvPr/>
        </p:nvSpPr>
        <p:spPr>
          <a:xfrm>
            <a:off x="2766240" y="3909600"/>
            <a:ext cx="3192120" cy="406800"/>
          </a:xfrm>
          <a:custGeom>
            <a:avLst/>
            <a:gdLst/>
            <a:ahLst/>
            <a:rect l="l" t="t" r="r" b="b"/>
            <a:pathLst>
              <a:path w="1794610" h="302835">
                <a:moveTo>
                  <a:pt x="0" y="50474"/>
                </a:moveTo>
                <a:cubicBezTo>
                  <a:pt x="0" y="22598"/>
                  <a:pt x="22598" y="0"/>
                  <a:pt x="50474" y="0"/>
                </a:cubicBezTo>
                <a:lnTo>
                  <a:pt x="1744136" y="0"/>
                </a:lnTo>
                <a:cubicBezTo>
                  <a:pt x="1772012" y="0"/>
                  <a:pt x="1794610" y="22598"/>
                  <a:pt x="1794610" y="50474"/>
                </a:cubicBezTo>
                <a:lnTo>
                  <a:pt x="1794610" y="252361"/>
                </a:lnTo>
                <a:cubicBezTo>
                  <a:pt x="1794610" y="280237"/>
                  <a:pt x="1772012" y="302835"/>
                  <a:pt x="1744136" y="302835"/>
                </a:cubicBezTo>
                <a:lnTo>
                  <a:pt x="50474" y="302835"/>
                </a:lnTo>
                <a:cubicBezTo>
                  <a:pt x="22598" y="302835"/>
                  <a:pt x="0" y="280237"/>
                  <a:pt x="0" y="252361"/>
                </a:cubicBezTo>
                <a:lnTo>
                  <a:pt x="0" y="50474"/>
                </a:lnTo>
                <a:close/>
              </a:path>
            </a:pathLst>
          </a:custGeom>
          <a:solidFill>
            <a:srgbClr val="e5fb5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00600" rIns="52920" tIns="52920" bIns="52920" anchor="ctr"/>
          <a:p>
            <a:pPr rtl="1"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ارتباط از طریق پروتکل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TCP/IP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8" name="CustomShape 38"/>
          <p:cNvSpPr/>
          <p:nvPr/>
        </p:nvSpPr>
        <p:spPr>
          <a:xfrm>
            <a:off x="5311440" y="3430800"/>
            <a:ext cx="1114200" cy="707400"/>
          </a:xfrm>
          <a:prstGeom prst="ellipse">
            <a:avLst/>
          </a:pr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29" name="CustomShape 39"/>
          <p:cNvSpPr/>
          <p:nvPr/>
        </p:nvSpPr>
        <p:spPr>
          <a:xfrm>
            <a:off x="2171880" y="3009960"/>
            <a:ext cx="3483360" cy="408600"/>
          </a:xfrm>
          <a:custGeom>
            <a:avLst/>
            <a:gdLst/>
            <a:ahLst/>
            <a:rect l="l" t="t" r="r" b="b"/>
            <a:pathLst>
              <a:path w="1575953" h="361978">
                <a:moveTo>
                  <a:pt x="0" y="60331"/>
                </a:moveTo>
                <a:cubicBezTo>
                  <a:pt x="0" y="27011"/>
                  <a:pt x="27011" y="0"/>
                  <a:pt x="60331" y="0"/>
                </a:cubicBezTo>
                <a:lnTo>
                  <a:pt x="1515622" y="0"/>
                </a:lnTo>
                <a:cubicBezTo>
                  <a:pt x="1548942" y="0"/>
                  <a:pt x="1575953" y="27011"/>
                  <a:pt x="1575953" y="60331"/>
                </a:cubicBezTo>
                <a:lnTo>
                  <a:pt x="1575953" y="301647"/>
                </a:lnTo>
                <a:cubicBezTo>
                  <a:pt x="1575953" y="334967"/>
                  <a:pt x="1548942" y="361978"/>
                  <a:pt x="1515622" y="361978"/>
                </a:cubicBezTo>
                <a:lnTo>
                  <a:pt x="60331" y="361978"/>
                </a:lnTo>
                <a:cubicBezTo>
                  <a:pt x="27011" y="361978"/>
                  <a:pt x="0" y="334967"/>
                  <a:pt x="0" y="301647"/>
                </a:cubicBezTo>
                <a:lnTo>
                  <a:pt x="0" y="60331"/>
                </a:lnTo>
                <a:close/>
              </a:path>
            </a:pathLst>
          </a:custGeom>
          <a:solidFill>
            <a:srgbClr val="e5fb5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03480" rIns="55800" tIns="55800" bIns="55800" anchor="ctr"/>
          <a:p>
            <a:pPr rtl="1"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گرفتن ورودی و نمایش خروجی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0" name="CustomShape 40"/>
          <p:cNvSpPr/>
          <p:nvPr/>
        </p:nvSpPr>
        <p:spPr>
          <a:xfrm>
            <a:off x="4869360" y="2571120"/>
            <a:ext cx="1114200" cy="707400"/>
          </a:xfrm>
          <a:prstGeom prst="ellipse">
            <a:avLst/>
          </a:pr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31" name="CustomShape 41"/>
          <p:cNvSpPr/>
          <p:nvPr/>
        </p:nvSpPr>
        <p:spPr>
          <a:xfrm>
            <a:off x="1697400" y="2123640"/>
            <a:ext cx="3278880" cy="453240"/>
          </a:xfrm>
          <a:custGeom>
            <a:avLst/>
            <a:gdLst/>
            <a:ahLst/>
            <a:rect l="l" t="t" r="r" b="b"/>
            <a:pathLst>
              <a:path w="1768478" h="361978">
                <a:moveTo>
                  <a:pt x="0" y="60331"/>
                </a:moveTo>
                <a:cubicBezTo>
                  <a:pt x="0" y="27011"/>
                  <a:pt x="27011" y="0"/>
                  <a:pt x="60331" y="0"/>
                </a:cubicBezTo>
                <a:lnTo>
                  <a:pt x="1708147" y="0"/>
                </a:lnTo>
                <a:cubicBezTo>
                  <a:pt x="1741467" y="0"/>
                  <a:pt x="1768478" y="27011"/>
                  <a:pt x="1768478" y="60331"/>
                </a:cubicBezTo>
                <a:lnTo>
                  <a:pt x="1768478" y="301647"/>
                </a:lnTo>
                <a:cubicBezTo>
                  <a:pt x="1768478" y="334967"/>
                  <a:pt x="1741467" y="361978"/>
                  <a:pt x="1708147" y="361978"/>
                </a:cubicBezTo>
                <a:lnTo>
                  <a:pt x="60331" y="361978"/>
                </a:lnTo>
                <a:cubicBezTo>
                  <a:pt x="27011" y="361978"/>
                  <a:pt x="0" y="334967"/>
                  <a:pt x="0" y="301647"/>
                </a:cubicBezTo>
                <a:lnTo>
                  <a:pt x="0" y="60331"/>
                </a:lnTo>
                <a:close/>
              </a:path>
            </a:pathLst>
          </a:custGeom>
          <a:solidFill>
            <a:srgbClr val="e5fb5f"/>
          </a:solidFill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0"/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/>
        </p:style>
        <p:txBody>
          <a:bodyPr lIns="303480" rIns="55800" tIns="55800" bIns="55800" anchor="ctr"/>
          <a:p>
            <a:pPr rtl="1">
              <a:lnSpc>
                <a:spcPct val="90000"/>
              </a:lnSpc>
            </a:pP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ارتباط با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FRDM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با استفاده از </a:t>
            </a:r>
            <a:r>
              <a:rPr b="1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UART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2" name="CustomShape 42"/>
          <p:cNvSpPr/>
          <p:nvPr/>
        </p:nvSpPr>
        <p:spPr>
          <a:xfrm>
            <a:off x="4585320" y="1731960"/>
            <a:ext cx="1114200" cy="707400"/>
          </a:xfrm>
          <a:prstGeom prst="ellipse">
            <a:avLst/>
          </a:prstGeom>
          <a:ln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333" name="CustomShape 43"/>
          <p:cNvSpPr/>
          <p:nvPr/>
        </p:nvSpPr>
        <p:spPr>
          <a:xfrm>
            <a:off x="7840080" y="2323440"/>
            <a:ext cx="3191400" cy="5320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فلش کردن ماژول </a:t>
            </a: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ESP8266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4" name="CustomShape 44"/>
          <p:cNvSpPr/>
          <p:nvPr/>
        </p:nvSpPr>
        <p:spPr>
          <a:xfrm>
            <a:off x="8467920" y="3582360"/>
            <a:ext cx="2081520" cy="532080"/>
          </a:xfrm>
          <a:prstGeom prst="roundRect">
            <a:avLst>
              <a:gd name="adj" fmla="val 16667"/>
            </a:avLst>
          </a:prstGeom>
          <a:solidFill>
            <a:schemeClr val="bg1">
              <a:lumMod val="95000"/>
            </a:schemeClr>
          </a:solidFill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/>
          <a:p>
            <a:pPr algn="ctr" rtl="1"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NODEMCU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5" name="CustomShape 45"/>
          <p:cNvSpPr/>
          <p:nvPr/>
        </p:nvSpPr>
        <p:spPr>
          <a:xfrm>
            <a:off x="9365760" y="3081960"/>
            <a:ext cx="354960" cy="35352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CustomShape 46"/>
          <p:cNvSpPr/>
          <p:nvPr/>
        </p:nvSpPr>
        <p:spPr>
          <a:xfrm>
            <a:off x="10787040" y="3865320"/>
            <a:ext cx="824400" cy="2120760"/>
          </a:xfrm>
          <a:prstGeom prst="curvedLeft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9687960" y="360"/>
            <a:ext cx="2504160" cy="136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with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8" dur="2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195989</TotalTime>
  <Application>LibreOffice/5.3.0.3$Linux_X86_64 LibreOffice_project/7074905676c47b82bbcfbea1aeefc84afe1c50e1</Application>
  <Words>2116</Words>
  <Paragraphs>412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2015-10-16T17:24:42Z</dcterms:created>
  <dc:creator>Fadak</dc:creator>
  <dc:description/>
  <dc:language>en-US</dc:language>
  <cp:lastModifiedBy>mohamad chezgi</cp:lastModifiedBy>
  <dcterms:modified xsi:type="dcterms:W3CDTF">2018-07-06T02:05:41Z</dcterms:modified>
  <cp:revision>160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17</vt:i4>
  </property>
  <property fmtid="{D5CDD505-2E9C-101B-9397-08002B2CF9AE}" pid="8" name="PresentationFormat">
    <vt:lpwstr>Widescreen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27</vt:i4>
  </property>
</Properties>
</file>